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0"/>
  </p:notesMasterIdLst>
  <p:sldIdLst>
    <p:sldId id="256" r:id="rId2"/>
    <p:sldId id="290" r:id="rId3"/>
    <p:sldId id="281" r:id="rId4"/>
    <p:sldId id="291" r:id="rId5"/>
    <p:sldId id="382" r:id="rId6"/>
    <p:sldId id="383" r:id="rId7"/>
    <p:sldId id="384" r:id="rId8"/>
    <p:sldId id="378" r:id="rId9"/>
    <p:sldId id="379" r:id="rId10"/>
    <p:sldId id="380" r:id="rId11"/>
    <p:sldId id="387" r:id="rId12"/>
    <p:sldId id="374" r:id="rId13"/>
    <p:sldId id="319" r:id="rId14"/>
    <p:sldId id="321" r:id="rId15"/>
    <p:sldId id="322" r:id="rId16"/>
    <p:sldId id="326" r:id="rId17"/>
    <p:sldId id="329" r:id="rId18"/>
    <p:sldId id="376" r:id="rId19"/>
    <p:sldId id="334" r:id="rId20"/>
    <p:sldId id="337" r:id="rId21"/>
    <p:sldId id="339" r:id="rId22"/>
    <p:sldId id="340" r:id="rId23"/>
    <p:sldId id="377" r:id="rId24"/>
    <p:sldId id="342" r:id="rId25"/>
    <p:sldId id="344" r:id="rId26"/>
    <p:sldId id="345" r:id="rId27"/>
    <p:sldId id="346" r:id="rId28"/>
    <p:sldId id="34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Berger" initials="KB" lastIdx="22" clrIdx="0">
    <p:extLst>
      <p:ext uri="{19B8F6BF-5375-455C-9EA6-DF929625EA0E}">
        <p15:presenceInfo xmlns:p15="http://schemas.microsoft.com/office/powerpoint/2012/main" userId="S-1-5-21-2423952825-419121147-1079458814-1972" providerId="AD"/>
      </p:ext>
    </p:extLst>
  </p:cmAuthor>
  <p:cmAuthor id="2" name="Tiffany Jones" initials="TJ" lastIdx="1" clrIdx="1">
    <p:extLst>
      <p:ext uri="{19B8F6BF-5375-455C-9EA6-DF929625EA0E}">
        <p15:presenceInfo xmlns:p15="http://schemas.microsoft.com/office/powerpoint/2012/main" userId="S-1-5-21-2423952825-419121147-1079458814-1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BC21"/>
    <a:srgbClr val="5B8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4123" autoAdjust="0"/>
  </p:normalViewPr>
  <p:slideViewPr>
    <p:cSldViewPr snapToGrid="0">
      <p:cViewPr varScale="1">
        <p:scale>
          <a:sx n="52" d="100"/>
          <a:sy n="52" d="100"/>
        </p:scale>
        <p:origin x="9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t-fs01\shared\Higher%20Ed%20Team\College%20Results%20Online\2016-2017%20Briefs\A%20Look%20at%20Latino%20Student%20Success\Analysis\Findings_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14060742407203E-2"/>
          <c:y val="0.17374304906801899"/>
          <c:w val="0.93839070116235501"/>
          <c:h val="0.74407224520663695"/>
        </c:manualLayout>
      </c:layout>
      <c:barChart>
        <c:barDir val="col"/>
        <c:grouping val="clustered"/>
        <c:varyColors val="0"/>
        <c:ser>
          <c:idx val="0"/>
          <c:order val="0"/>
          <c:tx>
            <c:strRef>
              <c:f>Sheet1!$B$1</c:f>
              <c:strCache>
                <c:ptCount val="1"/>
                <c:pt idx="0">
                  <c:v>Percentage of High School Sophomores in 2002 that Earned a Bachelor’s Degree by 2012</c:v>
                </c:pt>
              </c:strCache>
            </c:strRef>
          </c:tx>
          <c:spPr>
            <a:solidFill>
              <a:schemeClr val="accent2"/>
            </a:solidFill>
            <a:ln>
              <a:noFill/>
            </a:ln>
            <a:effectLst/>
          </c:spPr>
          <c:invertIfNegative val="0"/>
          <c:dPt>
            <c:idx val="1"/>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Lowest Income Quartile</c:v>
                </c:pt>
                <c:pt idx="1">
                  <c:v>Higherst Income Quartile</c:v>
                </c:pt>
              </c:strCache>
            </c:strRef>
          </c:cat>
          <c:val>
            <c:numRef>
              <c:f>Sheet1!$B$2:$B$3</c:f>
              <c:numCache>
                <c:formatCode>0%</c:formatCode>
                <c:ptCount val="2"/>
                <c:pt idx="0">
                  <c:v>0.14899999999999999</c:v>
                </c:pt>
                <c:pt idx="1">
                  <c:v>0.59799999999999998</c:v>
                </c:pt>
              </c:numCache>
            </c:numRef>
          </c:val>
        </c:ser>
        <c:dLbls>
          <c:showLegendKey val="0"/>
          <c:showVal val="0"/>
          <c:showCatName val="0"/>
          <c:showSerName val="0"/>
          <c:showPercent val="0"/>
          <c:showBubbleSize val="0"/>
        </c:dLbls>
        <c:gapWidth val="219"/>
        <c:overlap val="-27"/>
        <c:axId val="309614824"/>
        <c:axId val="308661744"/>
      </c:barChart>
      <c:catAx>
        <c:axId val="309614824"/>
        <c:scaling>
          <c:orientation val="minMax"/>
        </c:scaling>
        <c:delete val="1"/>
        <c:axPos val="b"/>
        <c:numFmt formatCode="General" sourceLinked="1"/>
        <c:majorTickMark val="none"/>
        <c:minorTickMark val="none"/>
        <c:tickLblPos val="nextTo"/>
        <c:crossAx val="308661744"/>
        <c:crosses val="autoZero"/>
        <c:auto val="1"/>
        <c:lblAlgn val="ctr"/>
        <c:lblOffset val="100"/>
        <c:noMultiLvlLbl val="0"/>
      </c:catAx>
      <c:valAx>
        <c:axId val="308661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61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8258967629"/>
          <c:y val="0.27329059829059799"/>
          <c:w val="0.86601618547681503"/>
          <c:h val="0.482336294501649"/>
        </c:manualLayout>
      </c:layout>
      <c:barChart>
        <c:barDir val="col"/>
        <c:grouping val="clustered"/>
        <c:varyColors val="0"/>
        <c:ser>
          <c:idx val="0"/>
          <c:order val="0"/>
          <c:tx>
            <c:strRef>
              <c:f>'Figure 1'!$B$6</c:f>
              <c:strCache>
                <c:ptCount val="1"/>
                <c:pt idx="0">
                  <c:v>6YR Graduation Rate at 4YR Institutions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'Figure 1'!$A$7:$A$12</c:f>
              <c:strCache>
                <c:ptCount val="6"/>
                <c:pt idx="0">
                  <c:v>Overall</c:v>
                </c:pt>
                <c:pt idx="1">
                  <c:v>White</c:v>
                </c:pt>
                <c:pt idx="2">
                  <c:v>Black</c:v>
                </c:pt>
                <c:pt idx="3">
                  <c:v>Latino</c:v>
                </c:pt>
                <c:pt idx="4">
                  <c:v>Asian</c:v>
                </c:pt>
                <c:pt idx="5">
                  <c:v>Native American</c:v>
                </c:pt>
              </c:strCache>
            </c:strRef>
          </c:cat>
          <c:val>
            <c:numRef>
              <c:f>'Figure 1'!$B$7:$B$12</c:f>
              <c:numCache>
                <c:formatCode>0.0%</c:formatCode>
                <c:ptCount val="6"/>
                <c:pt idx="0">
                  <c:v>0.59399999999999997</c:v>
                </c:pt>
                <c:pt idx="1">
                  <c:v>0.63300000000000001</c:v>
                </c:pt>
                <c:pt idx="2">
                  <c:v>0.39500000000000002</c:v>
                </c:pt>
                <c:pt idx="3">
                  <c:v>0.53600000000000003</c:v>
                </c:pt>
                <c:pt idx="4">
                  <c:v>0.72299999999999998</c:v>
                </c:pt>
                <c:pt idx="5">
                  <c:v>0.41199999999999998</c:v>
                </c:pt>
              </c:numCache>
            </c:numRef>
          </c:val>
        </c:ser>
        <c:dLbls>
          <c:dLblPos val="outEnd"/>
          <c:showLegendKey val="0"/>
          <c:showVal val="1"/>
          <c:showCatName val="0"/>
          <c:showSerName val="0"/>
          <c:showPercent val="0"/>
          <c:showBubbleSize val="0"/>
        </c:dLbls>
        <c:gapWidth val="164"/>
        <c:overlap val="-22"/>
        <c:axId val="196136440"/>
        <c:axId val="196863792"/>
      </c:barChart>
      <c:catAx>
        <c:axId val="1961364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63792"/>
        <c:crosses val="autoZero"/>
        <c:auto val="1"/>
        <c:lblAlgn val="ctr"/>
        <c:lblOffset val="100"/>
        <c:noMultiLvlLbl val="0"/>
      </c:catAx>
      <c:valAx>
        <c:axId val="1968637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13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1" Type="http://schemas.openxmlformats.org/officeDocument/2006/relationships/hyperlink" Target="http://pitjournal.unc.edu/fall2013/sites/default/files/satinequality.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pitjournal.unc.edu/fall2013/sites/default/files/satinequality.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0EE54-55CF-4B1E-8EC5-7C938EE10C9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012E4BB2-FC67-4E8C-A66E-45D5A7A3DE69}">
      <dgm:prSet/>
      <dgm:spPr/>
      <dgm:t>
        <a:bodyPr/>
        <a:lstStyle/>
        <a:p>
          <a:pPr rtl="0"/>
          <a:r>
            <a:rPr lang="en-US" dirty="0" smtClean="0"/>
            <a:t>First Generation Student Research</a:t>
          </a:r>
          <a:endParaRPr lang="en-US" dirty="0"/>
        </a:p>
      </dgm:t>
    </dgm:pt>
    <dgm:pt modelId="{E38140FF-CF86-4C4D-A98C-32D4FF5E5BD2}" type="parTrans" cxnId="{89EA2287-1933-482E-9D11-3B1124579FBF}">
      <dgm:prSet/>
      <dgm:spPr/>
      <dgm:t>
        <a:bodyPr/>
        <a:lstStyle/>
        <a:p>
          <a:endParaRPr lang="en-US"/>
        </a:p>
      </dgm:t>
    </dgm:pt>
    <dgm:pt modelId="{ACDEBCF6-F177-46AB-847C-2B7A3422B3E3}" type="sibTrans" cxnId="{89EA2287-1933-482E-9D11-3B1124579FBF}">
      <dgm:prSet/>
      <dgm:spPr/>
      <dgm:t>
        <a:bodyPr/>
        <a:lstStyle/>
        <a:p>
          <a:endParaRPr lang="en-US"/>
        </a:p>
      </dgm:t>
    </dgm:pt>
    <dgm:pt modelId="{45379A29-88F7-4857-A238-09AF47601300}">
      <dgm:prSet/>
      <dgm:spPr/>
      <dgm:t>
        <a:bodyPr/>
        <a:lstStyle/>
        <a:p>
          <a:pPr rtl="0"/>
          <a:r>
            <a:rPr lang="en-US" dirty="0" smtClean="0"/>
            <a:t>First generation students are less likely to enroll in college</a:t>
          </a:r>
          <a:endParaRPr lang="en-US" dirty="0"/>
        </a:p>
      </dgm:t>
    </dgm:pt>
    <dgm:pt modelId="{C9C4329A-15C4-4247-854E-062A622DD8E9}" type="parTrans" cxnId="{BBE5B3D2-6731-4AB7-93F2-2036403C028A}">
      <dgm:prSet/>
      <dgm:spPr/>
      <dgm:t>
        <a:bodyPr/>
        <a:lstStyle/>
        <a:p>
          <a:endParaRPr lang="en-US"/>
        </a:p>
      </dgm:t>
    </dgm:pt>
    <dgm:pt modelId="{780F212D-5A3A-4AF1-9634-CDCF729E98B5}" type="sibTrans" cxnId="{BBE5B3D2-6731-4AB7-93F2-2036403C028A}">
      <dgm:prSet/>
      <dgm:spPr/>
      <dgm:t>
        <a:bodyPr/>
        <a:lstStyle/>
        <a:p>
          <a:endParaRPr lang="en-US"/>
        </a:p>
      </dgm:t>
    </dgm:pt>
    <dgm:pt modelId="{97ADAA94-C68C-4ECE-8B85-58EC056AA394}">
      <dgm:prSet/>
      <dgm:spPr/>
      <dgm:t>
        <a:bodyPr/>
        <a:lstStyle/>
        <a:p>
          <a:pPr rtl="0"/>
          <a:r>
            <a:rPr lang="en-US" dirty="0" smtClean="0"/>
            <a:t>72% of 1</a:t>
          </a:r>
          <a:r>
            <a:rPr lang="en-US" baseline="30000" dirty="0" smtClean="0"/>
            <a:t>st</a:t>
          </a:r>
          <a:r>
            <a:rPr lang="en-US" dirty="0" smtClean="0"/>
            <a:t> Gen, 84% of those whose parents had some college and 93% of students whose parents are college graduates enroll in college. </a:t>
          </a:r>
          <a:endParaRPr lang="en-US" dirty="0"/>
        </a:p>
      </dgm:t>
    </dgm:pt>
    <dgm:pt modelId="{14A5ECC5-BFDF-4A25-9322-ADE807BF4C78}" type="parTrans" cxnId="{86E76C6E-E62F-439C-8AAC-DBC148EFE319}">
      <dgm:prSet/>
      <dgm:spPr/>
      <dgm:t>
        <a:bodyPr/>
        <a:lstStyle/>
        <a:p>
          <a:endParaRPr lang="en-US"/>
        </a:p>
      </dgm:t>
    </dgm:pt>
    <dgm:pt modelId="{23A20A12-FB64-408A-AC4A-705E79CCE3A9}" type="sibTrans" cxnId="{86E76C6E-E62F-439C-8AAC-DBC148EFE319}">
      <dgm:prSet/>
      <dgm:spPr/>
      <dgm:t>
        <a:bodyPr/>
        <a:lstStyle/>
        <a:p>
          <a:endParaRPr lang="en-US"/>
        </a:p>
      </dgm:t>
    </dgm:pt>
    <dgm:pt modelId="{26E2E054-0798-4283-B35A-B9E3D7E98ACA}">
      <dgm:prSet/>
      <dgm:spPr/>
      <dgm:t>
        <a:bodyPr/>
        <a:lstStyle/>
        <a:p>
          <a:pPr rtl="0"/>
          <a:r>
            <a:rPr lang="en-US" dirty="0" smtClean="0"/>
            <a:t>First generation students are less likely to enter college academically prepared</a:t>
          </a:r>
          <a:endParaRPr lang="en-US" dirty="0"/>
        </a:p>
      </dgm:t>
    </dgm:pt>
    <dgm:pt modelId="{67728C8B-2798-479C-8C17-DA3301B89ABD}" type="parTrans" cxnId="{1E003CDB-9EAF-49FA-A04B-63F0BCE15122}">
      <dgm:prSet/>
      <dgm:spPr/>
      <dgm:t>
        <a:bodyPr/>
        <a:lstStyle/>
        <a:p>
          <a:endParaRPr lang="en-US"/>
        </a:p>
      </dgm:t>
    </dgm:pt>
    <dgm:pt modelId="{4229FF53-7BFF-45E3-ACEA-4456B4B47A36}" type="sibTrans" cxnId="{1E003CDB-9EAF-49FA-A04B-63F0BCE15122}">
      <dgm:prSet/>
      <dgm:spPr/>
      <dgm:t>
        <a:bodyPr/>
        <a:lstStyle/>
        <a:p>
          <a:endParaRPr lang="en-US"/>
        </a:p>
      </dgm:t>
    </dgm:pt>
    <dgm:pt modelId="{3EAD21D9-A1EF-4AFC-B78A-1A49DB6C59F6}">
      <dgm:prSet/>
      <dgm:spPr/>
      <dgm:t>
        <a:bodyPr/>
        <a:lstStyle/>
        <a:p>
          <a:pPr rtl="0"/>
          <a:r>
            <a:rPr lang="en-US" dirty="0" smtClean="0"/>
            <a:t>Less likely to take a higher level math course </a:t>
          </a:r>
          <a:endParaRPr lang="en-US" dirty="0"/>
        </a:p>
      </dgm:t>
    </dgm:pt>
    <dgm:pt modelId="{2A3F1152-7F20-4878-B0FA-75028B5B9958}" type="parTrans" cxnId="{19FE9180-D561-4EA3-BA02-099153A9087C}">
      <dgm:prSet/>
      <dgm:spPr/>
      <dgm:t>
        <a:bodyPr/>
        <a:lstStyle/>
        <a:p>
          <a:endParaRPr lang="en-US"/>
        </a:p>
      </dgm:t>
    </dgm:pt>
    <dgm:pt modelId="{FA1A791B-77D7-46D5-AF27-F98313480AAC}" type="sibTrans" cxnId="{19FE9180-D561-4EA3-BA02-099153A9087C}">
      <dgm:prSet/>
      <dgm:spPr/>
      <dgm:t>
        <a:bodyPr/>
        <a:lstStyle/>
        <a:p>
          <a:endParaRPr lang="en-US"/>
        </a:p>
      </dgm:t>
    </dgm:pt>
    <dgm:pt modelId="{BF2E8984-526E-4C4C-8222-01414C812889}">
      <dgm:prSet/>
      <dgm:spPr/>
      <dgm:t>
        <a:bodyPr/>
        <a:lstStyle/>
        <a:p>
          <a:pPr rtl="0"/>
          <a:r>
            <a:rPr lang="en-US" dirty="0" smtClean="0"/>
            <a:t>27% vs. 43% for students from households where a parent holds a bachelors degree. </a:t>
          </a:r>
          <a:endParaRPr lang="en-US" dirty="0"/>
        </a:p>
      </dgm:t>
    </dgm:pt>
    <dgm:pt modelId="{8E2B93EF-34BF-4054-9233-E68558DC0CA6}" type="parTrans" cxnId="{093C88C7-DDF3-4DE5-9698-4E19951350AA}">
      <dgm:prSet/>
      <dgm:spPr/>
      <dgm:t>
        <a:bodyPr/>
        <a:lstStyle/>
        <a:p>
          <a:endParaRPr lang="en-US"/>
        </a:p>
      </dgm:t>
    </dgm:pt>
    <dgm:pt modelId="{20CEC446-5990-4534-A75E-AC2FDF18F2C3}" type="sibTrans" cxnId="{093C88C7-DDF3-4DE5-9698-4E19951350AA}">
      <dgm:prSet/>
      <dgm:spPr/>
      <dgm:t>
        <a:bodyPr/>
        <a:lstStyle/>
        <a:p>
          <a:endParaRPr lang="en-US"/>
        </a:p>
      </dgm:t>
    </dgm:pt>
    <dgm:pt modelId="{A5550F67-EF5F-4908-9A38-102C87405BBF}">
      <dgm:prSet/>
      <dgm:spPr/>
      <dgm:t>
        <a:bodyPr/>
        <a:lstStyle/>
        <a:p>
          <a:pPr rtl="0"/>
          <a:r>
            <a:rPr lang="en-US" dirty="0" smtClean="0"/>
            <a:t>Less Likely to take an AP or IB Course</a:t>
          </a:r>
          <a:endParaRPr lang="en-US" dirty="0"/>
        </a:p>
      </dgm:t>
    </dgm:pt>
    <dgm:pt modelId="{4AD55AA3-D50D-4E07-AB7F-4F53DA9AA326}" type="parTrans" cxnId="{05402B57-F450-4BF3-ABDE-D95B462F813D}">
      <dgm:prSet/>
      <dgm:spPr/>
      <dgm:t>
        <a:bodyPr/>
        <a:lstStyle/>
        <a:p>
          <a:endParaRPr lang="en-US"/>
        </a:p>
      </dgm:t>
    </dgm:pt>
    <dgm:pt modelId="{213C6C4B-4BC8-4A55-9785-055F59A4DC1F}" type="sibTrans" cxnId="{05402B57-F450-4BF3-ABDE-D95B462F813D}">
      <dgm:prSet/>
      <dgm:spPr/>
      <dgm:t>
        <a:bodyPr/>
        <a:lstStyle/>
        <a:p>
          <a:endParaRPr lang="en-US"/>
        </a:p>
      </dgm:t>
    </dgm:pt>
    <dgm:pt modelId="{39FAB95C-1616-46C6-80C6-D86314211F12}">
      <dgm:prSet/>
      <dgm:spPr/>
      <dgm:t>
        <a:bodyPr/>
        <a:lstStyle/>
        <a:p>
          <a:pPr rtl="0"/>
          <a:r>
            <a:rPr lang="en-US" dirty="0" smtClean="0"/>
            <a:t>First generation students are less likely to have information about the college experience</a:t>
          </a:r>
          <a:endParaRPr lang="en-US" dirty="0"/>
        </a:p>
      </dgm:t>
    </dgm:pt>
    <dgm:pt modelId="{196B2368-E09A-46EB-98F6-397E75B3413B}" type="parTrans" cxnId="{406D9901-AC2D-4545-8210-9D41BF03257A}">
      <dgm:prSet/>
      <dgm:spPr/>
      <dgm:t>
        <a:bodyPr/>
        <a:lstStyle/>
        <a:p>
          <a:endParaRPr lang="en-US"/>
        </a:p>
      </dgm:t>
    </dgm:pt>
    <dgm:pt modelId="{4EF725ED-6C48-4EF1-8BA8-277B171A39DB}" type="sibTrans" cxnId="{406D9901-AC2D-4545-8210-9D41BF03257A}">
      <dgm:prSet/>
      <dgm:spPr/>
      <dgm:t>
        <a:bodyPr/>
        <a:lstStyle/>
        <a:p>
          <a:endParaRPr lang="en-US"/>
        </a:p>
      </dgm:t>
    </dgm:pt>
    <dgm:pt modelId="{35446D1F-98ED-4E7D-9C9A-786ADD11D20B}">
      <dgm:prSet/>
      <dgm:spPr/>
      <dgm:t>
        <a:bodyPr/>
        <a:lstStyle/>
        <a:p>
          <a:pPr rtl="0"/>
          <a:r>
            <a:rPr lang="en-US" dirty="0" smtClean="0"/>
            <a:t>Lack familiarity with the importance of high school curriculum and impact on college readiness (</a:t>
          </a:r>
          <a:r>
            <a:rPr lang="en-US" dirty="0" err="1" smtClean="0"/>
            <a:t>Gamez</a:t>
          </a:r>
          <a:r>
            <a:rPr lang="en-US" dirty="0" smtClean="0"/>
            <a:t>-Vargas &amp; Oliva, 2013). </a:t>
          </a:r>
          <a:endParaRPr lang="en-US" dirty="0"/>
        </a:p>
      </dgm:t>
    </dgm:pt>
    <dgm:pt modelId="{F21B3EAC-52E7-4E11-A074-F1DE67C683FF}" type="parTrans" cxnId="{475829AB-865F-4F58-B6DE-ABC4948059A2}">
      <dgm:prSet/>
      <dgm:spPr/>
      <dgm:t>
        <a:bodyPr/>
        <a:lstStyle/>
        <a:p>
          <a:endParaRPr lang="en-US"/>
        </a:p>
      </dgm:t>
    </dgm:pt>
    <dgm:pt modelId="{C4F01397-966F-43A1-97EA-55DC7FD2066D}" type="sibTrans" cxnId="{475829AB-865F-4F58-B6DE-ABC4948059A2}">
      <dgm:prSet/>
      <dgm:spPr/>
      <dgm:t>
        <a:bodyPr/>
        <a:lstStyle/>
        <a:p>
          <a:endParaRPr lang="en-US"/>
        </a:p>
      </dgm:t>
    </dgm:pt>
    <dgm:pt modelId="{90AAEEE0-311B-4261-AB5C-93D4D80683B6}">
      <dgm:prSet/>
      <dgm:spPr/>
      <dgm:t>
        <a:bodyPr/>
        <a:lstStyle/>
        <a:p>
          <a:pPr rtl="0"/>
          <a:r>
            <a:rPr lang="en-US" dirty="0" smtClean="0"/>
            <a:t>Do not know how to apply, receive financial aid, or choose a major. </a:t>
          </a:r>
          <a:endParaRPr lang="en-US" dirty="0"/>
        </a:p>
      </dgm:t>
    </dgm:pt>
    <dgm:pt modelId="{F03B3AF5-5F13-451A-98A5-1753ABCB599E}" type="parTrans" cxnId="{F648CC8F-0426-41DD-8142-4E36292A6A95}">
      <dgm:prSet/>
      <dgm:spPr/>
      <dgm:t>
        <a:bodyPr/>
        <a:lstStyle/>
        <a:p>
          <a:endParaRPr lang="en-US"/>
        </a:p>
      </dgm:t>
    </dgm:pt>
    <dgm:pt modelId="{2F65817E-AAAA-42EE-9D27-D2839A505F56}" type="sibTrans" cxnId="{F648CC8F-0426-41DD-8142-4E36292A6A95}">
      <dgm:prSet/>
      <dgm:spPr/>
      <dgm:t>
        <a:bodyPr/>
        <a:lstStyle/>
        <a:p>
          <a:endParaRPr lang="en-US"/>
        </a:p>
      </dgm:t>
    </dgm:pt>
    <dgm:pt modelId="{74F6AF5F-4494-407C-9E47-DDD311008A0D}">
      <dgm:prSet/>
      <dgm:spPr/>
      <dgm:t>
        <a:bodyPr/>
        <a:lstStyle/>
        <a:p>
          <a:pPr rtl="0"/>
          <a:r>
            <a:rPr lang="en-US" dirty="0" smtClean="0"/>
            <a:t>Less likely to know the difference between institutions, and may select one that does not suit educational needs  (Arnold, Lu, &amp; Armstrong, 2012).</a:t>
          </a:r>
          <a:endParaRPr lang="en-US" dirty="0"/>
        </a:p>
      </dgm:t>
    </dgm:pt>
    <dgm:pt modelId="{EA833B48-7B04-4B02-880E-6339EDB054A6}" type="parTrans" cxnId="{979A82A2-103D-4205-90A4-0E860846CD89}">
      <dgm:prSet/>
      <dgm:spPr/>
      <dgm:t>
        <a:bodyPr/>
        <a:lstStyle/>
        <a:p>
          <a:endParaRPr lang="en-US"/>
        </a:p>
      </dgm:t>
    </dgm:pt>
    <dgm:pt modelId="{68ECD0BA-9783-4233-8118-AC88E790B986}" type="sibTrans" cxnId="{979A82A2-103D-4205-90A4-0E860846CD89}">
      <dgm:prSet/>
      <dgm:spPr/>
      <dgm:t>
        <a:bodyPr/>
        <a:lstStyle/>
        <a:p>
          <a:endParaRPr lang="en-US"/>
        </a:p>
      </dgm:t>
    </dgm:pt>
    <dgm:pt modelId="{7C98775B-26E6-4D8B-AF82-766AD36C91D7}">
      <dgm:prSet/>
      <dgm:spPr/>
      <dgm:t>
        <a:bodyPr/>
        <a:lstStyle/>
        <a:p>
          <a:pPr rtl="0"/>
          <a:r>
            <a:rPr lang="en-US" dirty="0" smtClean="0"/>
            <a:t>18% of 1</a:t>
          </a:r>
          <a:r>
            <a:rPr lang="en-US" baseline="30000" dirty="0" smtClean="0"/>
            <a:t>st</a:t>
          </a:r>
          <a:r>
            <a:rPr lang="en-US" dirty="0" smtClean="0"/>
            <a:t> Gen took AP or IB courses compared to 44% of students from households where parents are college graduates.</a:t>
          </a:r>
          <a:endParaRPr lang="en-US" dirty="0"/>
        </a:p>
      </dgm:t>
    </dgm:pt>
    <dgm:pt modelId="{5B8CF513-0A77-425C-9154-EC4D1D716357}" type="parTrans" cxnId="{132DE36B-8435-46AA-90B2-0C339CEFD257}">
      <dgm:prSet/>
      <dgm:spPr/>
      <dgm:t>
        <a:bodyPr/>
        <a:lstStyle/>
        <a:p>
          <a:endParaRPr lang="en-US"/>
        </a:p>
      </dgm:t>
    </dgm:pt>
    <dgm:pt modelId="{7848EEBD-7BE2-49DC-BC82-F6C83A693AC4}" type="sibTrans" cxnId="{132DE36B-8435-46AA-90B2-0C339CEFD257}">
      <dgm:prSet/>
      <dgm:spPr/>
      <dgm:t>
        <a:bodyPr/>
        <a:lstStyle/>
        <a:p>
          <a:endParaRPr lang="en-US"/>
        </a:p>
      </dgm:t>
    </dgm:pt>
    <dgm:pt modelId="{4A0CF303-E7A0-4D68-AE63-3BA5ECE91640}">
      <dgm:prSet/>
      <dgm:spPr/>
      <dgm:t>
        <a:bodyPr/>
        <a:lstStyle/>
        <a:p>
          <a:pPr rtl="0"/>
          <a:r>
            <a:rPr lang="en-US" dirty="0" smtClean="0"/>
            <a:t>58% of 1</a:t>
          </a:r>
          <a:r>
            <a:rPr lang="en-US" baseline="30000" dirty="0" smtClean="0"/>
            <a:t>st</a:t>
          </a:r>
          <a:r>
            <a:rPr lang="en-US" dirty="0" smtClean="0"/>
            <a:t> Gen students enroll in college immediately following high school compared to 79% of continuing generation students. </a:t>
          </a:r>
          <a:endParaRPr lang="en-US" dirty="0"/>
        </a:p>
      </dgm:t>
    </dgm:pt>
    <dgm:pt modelId="{FDC8008D-A5BC-470A-96C4-C108C8FC9477}" type="parTrans" cxnId="{93636886-01CD-46EB-816B-164E46013BA3}">
      <dgm:prSet/>
      <dgm:spPr/>
    </dgm:pt>
    <dgm:pt modelId="{CCAC915C-10C1-4BA7-8C67-36674C946502}" type="sibTrans" cxnId="{93636886-01CD-46EB-816B-164E46013BA3}">
      <dgm:prSet/>
      <dgm:spPr/>
    </dgm:pt>
    <dgm:pt modelId="{B6DD1307-5665-488F-A957-2D426C489648}" type="pres">
      <dgm:prSet presAssocID="{9C00EE54-55CF-4B1E-8EC5-7C938EE10C93}" presName="composite" presStyleCnt="0">
        <dgm:presLayoutVars>
          <dgm:chMax val="1"/>
          <dgm:dir/>
          <dgm:resizeHandles val="exact"/>
        </dgm:presLayoutVars>
      </dgm:prSet>
      <dgm:spPr/>
      <dgm:t>
        <a:bodyPr/>
        <a:lstStyle/>
        <a:p>
          <a:endParaRPr lang="en-US"/>
        </a:p>
      </dgm:t>
    </dgm:pt>
    <dgm:pt modelId="{23DF2DFE-284C-4570-A6A3-954EDFB28013}" type="pres">
      <dgm:prSet presAssocID="{012E4BB2-FC67-4E8C-A66E-45D5A7A3DE69}" presName="roof" presStyleLbl="dkBgShp" presStyleIdx="0" presStyleCnt="2"/>
      <dgm:spPr/>
      <dgm:t>
        <a:bodyPr/>
        <a:lstStyle/>
        <a:p>
          <a:endParaRPr lang="en-US"/>
        </a:p>
      </dgm:t>
    </dgm:pt>
    <dgm:pt modelId="{F7E830DA-E36D-4397-8032-9F57F940A032}" type="pres">
      <dgm:prSet presAssocID="{012E4BB2-FC67-4E8C-A66E-45D5A7A3DE69}" presName="pillars" presStyleCnt="0"/>
      <dgm:spPr/>
    </dgm:pt>
    <dgm:pt modelId="{63C9BE07-8A81-40A3-8DE3-CF4CB6216391}" type="pres">
      <dgm:prSet presAssocID="{012E4BB2-FC67-4E8C-A66E-45D5A7A3DE69}" presName="pillar1" presStyleLbl="node1" presStyleIdx="0" presStyleCnt="3">
        <dgm:presLayoutVars>
          <dgm:bulletEnabled val="1"/>
        </dgm:presLayoutVars>
      </dgm:prSet>
      <dgm:spPr/>
      <dgm:t>
        <a:bodyPr/>
        <a:lstStyle/>
        <a:p>
          <a:endParaRPr lang="en-US"/>
        </a:p>
      </dgm:t>
    </dgm:pt>
    <dgm:pt modelId="{6982031E-6969-48F9-8C07-647986514632}" type="pres">
      <dgm:prSet presAssocID="{26E2E054-0798-4283-B35A-B9E3D7E98ACA}" presName="pillarX" presStyleLbl="node1" presStyleIdx="1" presStyleCnt="3">
        <dgm:presLayoutVars>
          <dgm:bulletEnabled val="1"/>
        </dgm:presLayoutVars>
      </dgm:prSet>
      <dgm:spPr/>
      <dgm:t>
        <a:bodyPr/>
        <a:lstStyle/>
        <a:p>
          <a:endParaRPr lang="en-US"/>
        </a:p>
      </dgm:t>
    </dgm:pt>
    <dgm:pt modelId="{57FE085E-F295-4651-BEE1-F04B4D4B3B72}" type="pres">
      <dgm:prSet presAssocID="{39FAB95C-1616-46C6-80C6-D86314211F12}" presName="pillarX" presStyleLbl="node1" presStyleIdx="2" presStyleCnt="3">
        <dgm:presLayoutVars>
          <dgm:bulletEnabled val="1"/>
        </dgm:presLayoutVars>
      </dgm:prSet>
      <dgm:spPr/>
      <dgm:t>
        <a:bodyPr/>
        <a:lstStyle/>
        <a:p>
          <a:endParaRPr lang="en-US"/>
        </a:p>
      </dgm:t>
    </dgm:pt>
    <dgm:pt modelId="{00F6CFD8-736E-46C3-A0C8-F76DFD323970}" type="pres">
      <dgm:prSet presAssocID="{012E4BB2-FC67-4E8C-A66E-45D5A7A3DE69}" presName="base" presStyleLbl="dkBgShp" presStyleIdx="1" presStyleCnt="2"/>
      <dgm:spPr/>
    </dgm:pt>
  </dgm:ptLst>
  <dgm:cxnLst>
    <dgm:cxn modelId="{05402B57-F450-4BF3-ABDE-D95B462F813D}" srcId="{26E2E054-0798-4283-B35A-B9E3D7E98ACA}" destId="{A5550F67-EF5F-4908-9A38-102C87405BBF}" srcOrd="1" destOrd="0" parTransId="{4AD55AA3-D50D-4E07-AB7F-4F53DA9AA326}" sibTransId="{213C6C4B-4BC8-4A55-9785-055F59A4DC1F}"/>
    <dgm:cxn modelId="{475829AB-865F-4F58-B6DE-ABC4948059A2}" srcId="{39FAB95C-1616-46C6-80C6-D86314211F12}" destId="{35446D1F-98ED-4E7D-9C9A-786ADD11D20B}" srcOrd="0" destOrd="0" parTransId="{F21B3EAC-52E7-4E11-A074-F1DE67C683FF}" sibTransId="{C4F01397-966F-43A1-97EA-55DC7FD2066D}"/>
    <dgm:cxn modelId="{62CD9359-1998-4B64-B982-1593A0027982}" type="presOf" srcId="{BF2E8984-526E-4C4C-8222-01414C812889}" destId="{6982031E-6969-48F9-8C07-647986514632}" srcOrd="0" destOrd="2" presId="urn:microsoft.com/office/officeart/2005/8/layout/hList3"/>
    <dgm:cxn modelId="{BBE5B3D2-6731-4AB7-93F2-2036403C028A}" srcId="{012E4BB2-FC67-4E8C-A66E-45D5A7A3DE69}" destId="{45379A29-88F7-4857-A238-09AF47601300}" srcOrd="0" destOrd="0" parTransId="{C9C4329A-15C4-4247-854E-062A622DD8E9}" sibTransId="{780F212D-5A3A-4AF1-9634-CDCF729E98B5}"/>
    <dgm:cxn modelId="{86E76C6E-E62F-439C-8AAC-DBC148EFE319}" srcId="{45379A29-88F7-4857-A238-09AF47601300}" destId="{97ADAA94-C68C-4ECE-8B85-58EC056AA394}" srcOrd="1" destOrd="0" parTransId="{14A5ECC5-BFDF-4A25-9322-ADE807BF4C78}" sibTransId="{23A20A12-FB64-408A-AC4A-705E79CCE3A9}"/>
    <dgm:cxn modelId="{DABDB036-F8E7-43E8-B0A3-B5C372C7A002}" type="presOf" srcId="{39FAB95C-1616-46C6-80C6-D86314211F12}" destId="{57FE085E-F295-4651-BEE1-F04B4D4B3B72}" srcOrd="0" destOrd="0" presId="urn:microsoft.com/office/officeart/2005/8/layout/hList3"/>
    <dgm:cxn modelId="{93636886-01CD-46EB-816B-164E46013BA3}" srcId="{45379A29-88F7-4857-A238-09AF47601300}" destId="{4A0CF303-E7A0-4D68-AE63-3BA5ECE91640}" srcOrd="0" destOrd="0" parTransId="{FDC8008D-A5BC-470A-96C4-C108C8FC9477}" sibTransId="{CCAC915C-10C1-4BA7-8C67-36674C946502}"/>
    <dgm:cxn modelId="{406D9901-AC2D-4545-8210-9D41BF03257A}" srcId="{012E4BB2-FC67-4E8C-A66E-45D5A7A3DE69}" destId="{39FAB95C-1616-46C6-80C6-D86314211F12}" srcOrd="2" destOrd="0" parTransId="{196B2368-E09A-46EB-98F6-397E75B3413B}" sibTransId="{4EF725ED-6C48-4EF1-8BA8-277B171A39DB}"/>
    <dgm:cxn modelId="{093C88C7-DDF3-4DE5-9698-4E19951350AA}" srcId="{3EAD21D9-A1EF-4AFC-B78A-1A49DB6C59F6}" destId="{BF2E8984-526E-4C4C-8222-01414C812889}" srcOrd="0" destOrd="0" parTransId="{8E2B93EF-34BF-4054-9233-E68558DC0CA6}" sibTransId="{20CEC446-5990-4534-A75E-AC2FDF18F2C3}"/>
    <dgm:cxn modelId="{19FE9180-D561-4EA3-BA02-099153A9087C}" srcId="{26E2E054-0798-4283-B35A-B9E3D7E98ACA}" destId="{3EAD21D9-A1EF-4AFC-B78A-1A49DB6C59F6}" srcOrd="0" destOrd="0" parTransId="{2A3F1152-7F20-4878-B0FA-75028B5B9958}" sibTransId="{FA1A791B-77D7-46D5-AF27-F98313480AAC}"/>
    <dgm:cxn modelId="{50FE73FB-F508-4E43-A31B-9431D8DD75DF}" type="presOf" srcId="{35446D1F-98ED-4E7D-9C9A-786ADD11D20B}" destId="{57FE085E-F295-4651-BEE1-F04B4D4B3B72}" srcOrd="0" destOrd="1" presId="urn:microsoft.com/office/officeart/2005/8/layout/hList3"/>
    <dgm:cxn modelId="{38B06D3B-0506-4D13-9173-3AFE711D5D53}" type="presOf" srcId="{4A0CF303-E7A0-4D68-AE63-3BA5ECE91640}" destId="{63C9BE07-8A81-40A3-8DE3-CF4CB6216391}" srcOrd="0" destOrd="1" presId="urn:microsoft.com/office/officeart/2005/8/layout/hList3"/>
    <dgm:cxn modelId="{C46339B6-18A6-4B68-BB7A-3208667B9CEE}" type="presOf" srcId="{74F6AF5F-4494-407C-9E47-DDD311008A0D}" destId="{57FE085E-F295-4651-BEE1-F04B4D4B3B72}" srcOrd="0" destOrd="3" presId="urn:microsoft.com/office/officeart/2005/8/layout/hList3"/>
    <dgm:cxn modelId="{B55BD617-6A9C-4463-A465-C7F74710D6B9}" type="presOf" srcId="{7C98775B-26E6-4D8B-AF82-766AD36C91D7}" destId="{6982031E-6969-48F9-8C07-647986514632}" srcOrd="0" destOrd="4" presId="urn:microsoft.com/office/officeart/2005/8/layout/hList3"/>
    <dgm:cxn modelId="{A6EDE1CB-2F9C-4B30-8188-140D16C123C1}" type="presOf" srcId="{012E4BB2-FC67-4E8C-A66E-45D5A7A3DE69}" destId="{23DF2DFE-284C-4570-A6A3-954EDFB28013}" srcOrd="0" destOrd="0" presId="urn:microsoft.com/office/officeart/2005/8/layout/hList3"/>
    <dgm:cxn modelId="{23A7A88B-FA97-453A-A3E8-E066B6B16177}" type="presOf" srcId="{9C00EE54-55CF-4B1E-8EC5-7C938EE10C93}" destId="{B6DD1307-5665-488F-A957-2D426C489648}" srcOrd="0" destOrd="0" presId="urn:microsoft.com/office/officeart/2005/8/layout/hList3"/>
    <dgm:cxn modelId="{113866E3-7F35-49B7-9ED7-CE2347F72553}" type="presOf" srcId="{97ADAA94-C68C-4ECE-8B85-58EC056AA394}" destId="{63C9BE07-8A81-40A3-8DE3-CF4CB6216391}" srcOrd="0" destOrd="2" presId="urn:microsoft.com/office/officeart/2005/8/layout/hList3"/>
    <dgm:cxn modelId="{F3A549FB-16BE-40CD-B336-ADA35EE139C7}" type="presOf" srcId="{90AAEEE0-311B-4261-AB5C-93D4D80683B6}" destId="{57FE085E-F295-4651-BEE1-F04B4D4B3B72}" srcOrd="0" destOrd="2" presId="urn:microsoft.com/office/officeart/2005/8/layout/hList3"/>
    <dgm:cxn modelId="{132DE36B-8435-46AA-90B2-0C339CEFD257}" srcId="{A5550F67-EF5F-4908-9A38-102C87405BBF}" destId="{7C98775B-26E6-4D8B-AF82-766AD36C91D7}" srcOrd="0" destOrd="0" parTransId="{5B8CF513-0A77-425C-9154-EC4D1D716357}" sibTransId="{7848EEBD-7BE2-49DC-BC82-F6C83A693AC4}"/>
    <dgm:cxn modelId="{16957BF4-9939-4CC9-A558-1326334CCC0D}" type="presOf" srcId="{26E2E054-0798-4283-B35A-B9E3D7E98ACA}" destId="{6982031E-6969-48F9-8C07-647986514632}" srcOrd="0" destOrd="0" presId="urn:microsoft.com/office/officeart/2005/8/layout/hList3"/>
    <dgm:cxn modelId="{1E003CDB-9EAF-49FA-A04B-63F0BCE15122}" srcId="{012E4BB2-FC67-4E8C-A66E-45D5A7A3DE69}" destId="{26E2E054-0798-4283-B35A-B9E3D7E98ACA}" srcOrd="1" destOrd="0" parTransId="{67728C8B-2798-479C-8C17-DA3301B89ABD}" sibTransId="{4229FF53-7BFF-45E3-ACEA-4456B4B47A36}"/>
    <dgm:cxn modelId="{F648CC8F-0426-41DD-8142-4E36292A6A95}" srcId="{39FAB95C-1616-46C6-80C6-D86314211F12}" destId="{90AAEEE0-311B-4261-AB5C-93D4D80683B6}" srcOrd="1" destOrd="0" parTransId="{F03B3AF5-5F13-451A-98A5-1753ABCB599E}" sibTransId="{2F65817E-AAAA-42EE-9D27-D2839A505F56}"/>
    <dgm:cxn modelId="{89EA2287-1933-482E-9D11-3B1124579FBF}" srcId="{9C00EE54-55CF-4B1E-8EC5-7C938EE10C93}" destId="{012E4BB2-FC67-4E8C-A66E-45D5A7A3DE69}" srcOrd="0" destOrd="0" parTransId="{E38140FF-CF86-4C4D-A98C-32D4FF5E5BD2}" sibTransId="{ACDEBCF6-F177-46AB-847C-2B7A3422B3E3}"/>
    <dgm:cxn modelId="{A200ECD7-E5FF-4FC4-9C9A-615C5A968724}" type="presOf" srcId="{3EAD21D9-A1EF-4AFC-B78A-1A49DB6C59F6}" destId="{6982031E-6969-48F9-8C07-647986514632}" srcOrd="0" destOrd="1" presId="urn:microsoft.com/office/officeart/2005/8/layout/hList3"/>
    <dgm:cxn modelId="{979A82A2-103D-4205-90A4-0E860846CD89}" srcId="{39FAB95C-1616-46C6-80C6-D86314211F12}" destId="{74F6AF5F-4494-407C-9E47-DDD311008A0D}" srcOrd="2" destOrd="0" parTransId="{EA833B48-7B04-4B02-880E-6339EDB054A6}" sibTransId="{68ECD0BA-9783-4233-8118-AC88E790B986}"/>
    <dgm:cxn modelId="{816C96A7-5D1E-4212-A907-BF15793083A7}" type="presOf" srcId="{45379A29-88F7-4857-A238-09AF47601300}" destId="{63C9BE07-8A81-40A3-8DE3-CF4CB6216391}" srcOrd="0" destOrd="0" presId="urn:microsoft.com/office/officeart/2005/8/layout/hList3"/>
    <dgm:cxn modelId="{1AD16C66-00A9-4015-A46E-CB089B844666}" type="presOf" srcId="{A5550F67-EF5F-4908-9A38-102C87405BBF}" destId="{6982031E-6969-48F9-8C07-647986514632}" srcOrd="0" destOrd="3" presId="urn:microsoft.com/office/officeart/2005/8/layout/hList3"/>
    <dgm:cxn modelId="{0439A4D6-0E0E-45AD-AE82-C153830082FD}" type="presParOf" srcId="{B6DD1307-5665-488F-A957-2D426C489648}" destId="{23DF2DFE-284C-4570-A6A3-954EDFB28013}" srcOrd="0" destOrd="0" presId="urn:microsoft.com/office/officeart/2005/8/layout/hList3"/>
    <dgm:cxn modelId="{415575E1-B995-48B9-BA3B-950253CA010A}" type="presParOf" srcId="{B6DD1307-5665-488F-A957-2D426C489648}" destId="{F7E830DA-E36D-4397-8032-9F57F940A032}" srcOrd="1" destOrd="0" presId="urn:microsoft.com/office/officeart/2005/8/layout/hList3"/>
    <dgm:cxn modelId="{3915FE9C-C27D-49E8-AE40-CAEDECEB2430}" type="presParOf" srcId="{F7E830DA-E36D-4397-8032-9F57F940A032}" destId="{63C9BE07-8A81-40A3-8DE3-CF4CB6216391}" srcOrd="0" destOrd="0" presId="urn:microsoft.com/office/officeart/2005/8/layout/hList3"/>
    <dgm:cxn modelId="{25018E97-25CE-4FCC-A4B3-A8123BFDE73B}" type="presParOf" srcId="{F7E830DA-E36D-4397-8032-9F57F940A032}" destId="{6982031E-6969-48F9-8C07-647986514632}" srcOrd="1" destOrd="0" presId="urn:microsoft.com/office/officeart/2005/8/layout/hList3"/>
    <dgm:cxn modelId="{575343BD-0E48-4805-912E-E55CDE42B11B}" type="presParOf" srcId="{F7E830DA-E36D-4397-8032-9F57F940A032}" destId="{57FE085E-F295-4651-BEE1-F04B4D4B3B72}" srcOrd="2" destOrd="0" presId="urn:microsoft.com/office/officeart/2005/8/layout/hList3"/>
    <dgm:cxn modelId="{EBBFF92F-C3B9-4F18-90D0-B629BAA2FB87}" type="presParOf" srcId="{B6DD1307-5665-488F-A957-2D426C489648}" destId="{00F6CFD8-736E-46C3-A0C8-F76DFD32397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8E90F-E9FC-4D36-AF4C-C718A95C9FBF}"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FDEB1B66-6267-436A-94BD-2ACC459DBE61}">
      <dgm:prSet/>
      <dgm:spPr/>
      <dgm:t>
        <a:bodyPr/>
        <a:lstStyle/>
        <a:p>
          <a:pPr rtl="0"/>
          <a:r>
            <a:rPr lang="en-US" dirty="0" smtClean="0"/>
            <a:t>First Generation Student Research</a:t>
          </a:r>
          <a:endParaRPr lang="en-US" dirty="0"/>
        </a:p>
      </dgm:t>
    </dgm:pt>
    <dgm:pt modelId="{1BD267BF-381E-45ED-B18D-5376D927264D}" type="parTrans" cxnId="{0BEC8141-1617-49A7-B203-27170DC6F16E}">
      <dgm:prSet/>
      <dgm:spPr/>
      <dgm:t>
        <a:bodyPr/>
        <a:lstStyle/>
        <a:p>
          <a:endParaRPr lang="en-US"/>
        </a:p>
      </dgm:t>
    </dgm:pt>
    <dgm:pt modelId="{DA8CE5A6-FCF4-4F7B-8380-5412EACA9475}" type="sibTrans" cxnId="{0BEC8141-1617-49A7-B203-27170DC6F16E}">
      <dgm:prSet/>
      <dgm:spPr/>
      <dgm:t>
        <a:bodyPr/>
        <a:lstStyle/>
        <a:p>
          <a:endParaRPr lang="en-US"/>
        </a:p>
      </dgm:t>
    </dgm:pt>
    <dgm:pt modelId="{D4108958-D38D-4C55-8188-D62C3B05DADE}">
      <dgm:prSet/>
      <dgm:spPr/>
      <dgm:t>
        <a:bodyPr/>
        <a:lstStyle/>
        <a:p>
          <a:pPr rtl="0"/>
          <a:r>
            <a:rPr lang="en-US" dirty="0" smtClean="0"/>
            <a:t>27% of 1</a:t>
          </a:r>
          <a:r>
            <a:rPr lang="en-US" baseline="30000" dirty="0" smtClean="0"/>
            <a:t>st</a:t>
          </a:r>
          <a:r>
            <a:rPr lang="en-US" dirty="0" smtClean="0"/>
            <a:t> Gen students come from households earning $20K annually or less compared to 6% for continuing generations students. </a:t>
          </a:r>
          <a:endParaRPr lang="en-US" dirty="0"/>
        </a:p>
      </dgm:t>
    </dgm:pt>
    <dgm:pt modelId="{BAB7AC48-404B-4BE0-8017-CE47A2BFC4F1}" type="parTrans" cxnId="{B2A0E739-07A7-41C6-994A-DB07D85E9ABA}">
      <dgm:prSet/>
      <dgm:spPr/>
      <dgm:t>
        <a:bodyPr/>
        <a:lstStyle/>
        <a:p>
          <a:endParaRPr lang="en-US"/>
        </a:p>
      </dgm:t>
    </dgm:pt>
    <dgm:pt modelId="{44FF2CA1-1936-4CD8-9F4B-6374988BED26}" type="sibTrans" cxnId="{B2A0E739-07A7-41C6-994A-DB07D85E9ABA}">
      <dgm:prSet/>
      <dgm:spPr/>
      <dgm:t>
        <a:bodyPr/>
        <a:lstStyle/>
        <a:p>
          <a:endParaRPr lang="en-US"/>
        </a:p>
      </dgm:t>
    </dgm:pt>
    <dgm:pt modelId="{55B4DADC-95FC-4C70-80C1-B374C475D143}">
      <dgm:prSet/>
      <dgm:spPr/>
      <dgm:t>
        <a:bodyPr/>
        <a:lstStyle/>
        <a:p>
          <a:pPr rtl="0"/>
          <a:r>
            <a:rPr lang="en-US" dirty="0" smtClean="0"/>
            <a:t>50% of 1</a:t>
          </a:r>
          <a:r>
            <a:rPr lang="en-US" baseline="30000" dirty="0" smtClean="0"/>
            <a:t>st</a:t>
          </a:r>
          <a:r>
            <a:rPr lang="en-US" dirty="0" smtClean="0"/>
            <a:t> Gen students come from  households earning between $20K and 50K compared to 23% of continuing generation students. </a:t>
          </a:r>
          <a:endParaRPr lang="en-US" dirty="0"/>
        </a:p>
      </dgm:t>
    </dgm:pt>
    <dgm:pt modelId="{CE06C147-0965-4DAF-B516-31881E79C8EE}" type="parTrans" cxnId="{1E8D6B7C-BAB3-4274-A98F-FFBBA9942BCF}">
      <dgm:prSet/>
      <dgm:spPr/>
      <dgm:t>
        <a:bodyPr/>
        <a:lstStyle/>
        <a:p>
          <a:endParaRPr lang="en-US"/>
        </a:p>
      </dgm:t>
    </dgm:pt>
    <dgm:pt modelId="{55C8C055-0CF1-4DB7-B4D0-229B3F644A04}" type="sibTrans" cxnId="{1E8D6B7C-BAB3-4274-A98F-FFBBA9942BCF}">
      <dgm:prSet/>
      <dgm:spPr/>
      <dgm:t>
        <a:bodyPr/>
        <a:lstStyle/>
        <a:p>
          <a:endParaRPr lang="en-US"/>
        </a:p>
      </dgm:t>
    </dgm:pt>
    <dgm:pt modelId="{7D52BF80-9FB6-4314-80A0-1E6CA121F262}">
      <dgm:prSet/>
      <dgm:spPr/>
      <dgm:t>
        <a:bodyPr/>
        <a:lstStyle/>
        <a:p>
          <a:pPr rtl="0"/>
          <a:r>
            <a:rPr lang="en-US" dirty="0" smtClean="0"/>
            <a:t>First generation students are less likely to persist to the 3</a:t>
          </a:r>
          <a:r>
            <a:rPr lang="en-US" baseline="30000" dirty="0" smtClean="0"/>
            <a:t>rd</a:t>
          </a:r>
          <a:r>
            <a:rPr lang="en-US" dirty="0" smtClean="0"/>
            <a:t> year</a:t>
          </a:r>
          <a:endParaRPr lang="en-US" dirty="0"/>
        </a:p>
      </dgm:t>
    </dgm:pt>
    <dgm:pt modelId="{805EAD63-7386-465D-8742-67DD2C6513A7}" type="parTrans" cxnId="{6354E6C8-F8F9-43FA-B6BC-E2F7ADDD1A43}">
      <dgm:prSet/>
      <dgm:spPr/>
      <dgm:t>
        <a:bodyPr/>
        <a:lstStyle/>
        <a:p>
          <a:endParaRPr lang="en-US"/>
        </a:p>
      </dgm:t>
    </dgm:pt>
    <dgm:pt modelId="{0087DDCB-8DA4-41E5-A249-366C2DF0B201}" type="sibTrans" cxnId="{6354E6C8-F8F9-43FA-B6BC-E2F7ADDD1A43}">
      <dgm:prSet/>
      <dgm:spPr/>
      <dgm:t>
        <a:bodyPr/>
        <a:lstStyle/>
        <a:p>
          <a:endParaRPr lang="en-US"/>
        </a:p>
      </dgm:t>
    </dgm:pt>
    <dgm:pt modelId="{3178724E-0B88-4252-B12D-4D00CE87884A}">
      <dgm:prSet/>
      <dgm:spPr/>
      <dgm:t>
        <a:bodyPr/>
        <a:lstStyle/>
        <a:p>
          <a:pPr rtl="0"/>
          <a:r>
            <a:rPr lang="en-US" dirty="0" smtClean="0"/>
            <a:t>33% of 1</a:t>
          </a:r>
          <a:r>
            <a:rPr lang="en-US" baseline="30000" dirty="0" smtClean="0"/>
            <a:t>st</a:t>
          </a:r>
          <a:r>
            <a:rPr lang="en-US" dirty="0" smtClean="0"/>
            <a:t> Gen students leave by their 3</a:t>
          </a:r>
          <a:r>
            <a:rPr lang="en-US" baseline="30000" dirty="0" smtClean="0"/>
            <a:t>rd</a:t>
          </a:r>
          <a:r>
            <a:rPr lang="en-US" dirty="0" smtClean="0"/>
            <a:t> year without earning a degree compared to 14% for continuing generation students. </a:t>
          </a:r>
          <a:endParaRPr lang="en-US" dirty="0"/>
        </a:p>
      </dgm:t>
    </dgm:pt>
    <dgm:pt modelId="{2C8D5016-B42D-4911-9FDC-771733F03730}" type="parTrans" cxnId="{4363D270-8852-4CEF-920E-7E0A86A007AE}">
      <dgm:prSet/>
      <dgm:spPr/>
      <dgm:t>
        <a:bodyPr/>
        <a:lstStyle/>
        <a:p>
          <a:endParaRPr lang="en-US"/>
        </a:p>
      </dgm:t>
    </dgm:pt>
    <dgm:pt modelId="{A2F95236-B535-4D44-8356-46155029F0EC}" type="sibTrans" cxnId="{4363D270-8852-4CEF-920E-7E0A86A007AE}">
      <dgm:prSet/>
      <dgm:spPr/>
      <dgm:t>
        <a:bodyPr/>
        <a:lstStyle/>
        <a:p>
          <a:endParaRPr lang="en-US"/>
        </a:p>
      </dgm:t>
    </dgm:pt>
    <dgm:pt modelId="{7D987302-C84E-4816-AFAB-9E4AABEB242D}">
      <dgm:prSet/>
      <dgm:spPr/>
      <dgm:t>
        <a:bodyPr/>
        <a:lstStyle/>
        <a:p>
          <a:pPr rtl="0"/>
          <a:r>
            <a:rPr lang="en-US" dirty="0" smtClean="0"/>
            <a:t>First generation students are more likely to leave college because of expenses</a:t>
          </a:r>
        </a:p>
      </dgm:t>
    </dgm:pt>
    <dgm:pt modelId="{5D370F88-1708-4F4E-8D7A-C21F07408130}" type="parTrans" cxnId="{83AA0DCB-DD23-40E9-8801-A1223EA33294}">
      <dgm:prSet/>
      <dgm:spPr/>
      <dgm:t>
        <a:bodyPr/>
        <a:lstStyle/>
        <a:p>
          <a:endParaRPr lang="en-US"/>
        </a:p>
      </dgm:t>
    </dgm:pt>
    <dgm:pt modelId="{07C3BD5C-AAF1-4AA8-ACF1-2BE0D138338A}" type="sibTrans" cxnId="{83AA0DCB-DD23-40E9-8801-A1223EA33294}">
      <dgm:prSet/>
      <dgm:spPr/>
      <dgm:t>
        <a:bodyPr/>
        <a:lstStyle/>
        <a:p>
          <a:endParaRPr lang="en-US"/>
        </a:p>
      </dgm:t>
    </dgm:pt>
    <dgm:pt modelId="{7D4C7236-CAAA-46DB-BB26-81BDD8BBB08F}">
      <dgm:prSet/>
      <dgm:spPr/>
      <dgm:t>
        <a:bodyPr/>
        <a:lstStyle/>
        <a:p>
          <a:pPr rtl="0"/>
          <a:r>
            <a:rPr lang="en-US" smtClean="0"/>
            <a:t>More </a:t>
          </a:r>
          <a:r>
            <a:rPr lang="en-US" dirty="0" smtClean="0"/>
            <a:t>Likely to come from a low-income household</a:t>
          </a:r>
          <a:endParaRPr lang="en-US" dirty="0"/>
        </a:p>
      </dgm:t>
    </dgm:pt>
    <dgm:pt modelId="{3970EB6C-8EF8-428E-A03C-0DA210EFE307}" type="parTrans" cxnId="{C7F97206-9F52-465A-8CC7-6C55ED832FCE}">
      <dgm:prSet/>
      <dgm:spPr/>
    </dgm:pt>
    <dgm:pt modelId="{C99EDCFE-69D9-4E81-8126-9FF9B3F139BD}" type="sibTrans" cxnId="{C7F97206-9F52-465A-8CC7-6C55ED832FCE}">
      <dgm:prSet/>
      <dgm:spPr/>
    </dgm:pt>
    <dgm:pt modelId="{8CDE873B-C8B2-41D8-A0A7-D6B811580BDE}">
      <dgm:prSet/>
      <dgm:spPr/>
      <dgm:t>
        <a:bodyPr/>
        <a:lstStyle/>
        <a:p>
          <a:pPr rtl="0"/>
          <a:r>
            <a:rPr lang="en-US" b="0" i="0" dirty="0" smtClean="0"/>
            <a:t>Only 11% of low-income, 1</a:t>
          </a:r>
          <a:r>
            <a:rPr lang="en-US" b="0" i="0" baseline="30000" dirty="0" smtClean="0"/>
            <a:t>st</a:t>
          </a:r>
          <a:r>
            <a:rPr lang="en-US" b="0" i="0" dirty="0" smtClean="0"/>
            <a:t> Gen students will have a college degree compared to about 55% for continuing generation students. </a:t>
          </a:r>
          <a:endParaRPr lang="en-US" dirty="0" smtClean="0"/>
        </a:p>
      </dgm:t>
    </dgm:pt>
    <dgm:pt modelId="{0702993E-D834-4D4C-BC0F-BFEE75B2A0F6}" type="parTrans" cxnId="{60073FED-0BA1-47CF-8438-35C1D0FC5063}">
      <dgm:prSet/>
      <dgm:spPr/>
    </dgm:pt>
    <dgm:pt modelId="{9AF62895-19C7-498A-A1A6-C167EAFDAF85}" type="sibTrans" cxnId="{60073FED-0BA1-47CF-8438-35C1D0FC5063}">
      <dgm:prSet/>
      <dgm:spPr/>
    </dgm:pt>
    <dgm:pt modelId="{A8B4E822-098E-4006-AE3E-26B7D5803858}">
      <dgm:prSet/>
      <dgm:spPr/>
      <dgm:t>
        <a:bodyPr/>
        <a:lstStyle/>
        <a:p>
          <a:pPr rtl="0"/>
          <a:r>
            <a:rPr lang="en-US" dirty="0" smtClean="0"/>
            <a:t>54% of 1</a:t>
          </a:r>
          <a:r>
            <a:rPr lang="en-US" baseline="30000" dirty="0" smtClean="0"/>
            <a:t>st</a:t>
          </a:r>
          <a:r>
            <a:rPr lang="en-US" dirty="0" smtClean="0"/>
            <a:t> Gen students who left postsecondary left because they could not afford to stay enrolled</a:t>
          </a:r>
          <a:endParaRPr lang="en-US" dirty="0"/>
        </a:p>
      </dgm:t>
    </dgm:pt>
    <dgm:pt modelId="{0E99E9B2-E11B-4A2D-90B3-31323206371B}" type="parTrans" cxnId="{FB88F983-107E-4067-A932-8F81079D42A7}">
      <dgm:prSet/>
      <dgm:spPr/>
      <dgm:t>
        <a:bodyPr/>
        <a:lstStyle/>
        <a:p>
          <a:endParaRPr lang="en-US"/>
        </a:p>
      </dgm:t>
    </dgm:pt>
    <dgm:pt modelId="{C2353592-DB52-407D-B304-9F9166CC38C2}" type="sibTrans" cxnId="{FB88F983-107E-4067-A932-8F81079D42A7}">
      <dgm:prSet/>
      <dgm:spPr/>
      <dgm:t>
        <a:bodyPr/>
        <a:lstStyle/>
        <a:p>
          <a:endParaRPr lang="en-US"/>
        </a:p>
      </dgm:t>
    </dgm:pt>
    <dgm:pt modelId="{5270083D-9D68-4B11-9B5F-6FD57DD482BD}">
      <dgm:prSet/>
      <dgm:spPr/>
      <dgm:t>
        <a:bodyPr/>
        <a:lstStyle/>
        <a:p>
          <a:pPr rtl="0"/>
          <a:r>
            <a:rPr lang="en-US" dirty="0" smtClean="0"/>
            <a:t>First generation students are more likely to borrow money for college than their peers</a:t>
          </a:r>
          <a:endParaRPr lang="en-US" dirty="0"/>
        </a:p>
      </dgm:t>
    </dgm:pt>
    <dgm:pt modelId="{07160DBD-5B7B-4BEF-B2BC-1B40C0CD1742}" type="parTrans" cxnId="{1651E121-D3DF-40B6-9F3B-DDE73B676B77}">
      <dgm:prSet/>
      <dgm:spPr/>
      <dgm:t>
        <a:bodyPr/>
        <a:lstStyle/>
        <a:p>
          <a:endParaRPr lang="en-US"/>
        </a:p>
      </dgm:t>
    </dgm:pt>
    <dgm:pt modelId="{6090C07E-1817-4A53-89C4-357F303395DB}" type="sibTrans" cxnId="{1651E121-D3DF-40B6-9F3B-DDE73B676B77}">
      <dgm:prSet/>
      <dgm:spPr/>
      <dgm:t>
        <a:bodyPr/>
        <a:lstStyle/>
        <a:p>
          <a:endParaRPr lang="en-US"/>
        </a:p>
      </dgm:t>
    </dgm:pt>
    <dgm:pt modelId="{246BE60A-CFCB-439C-BDD6-FA4B3B383A3C}">
      <dgm:prSet/>
      <dgm:spPr/>
      <dgm:t>
        <a:bodyPr/>
        <a:lstStyle/>
        <a:p>
          <a:pPr rtl="0"/>
          <a:r>
            <a:rPr lang="en-US" dirty="0" smtClean="0"/>
            <a:t>First generation students are more likely to attend 2 Year Institutions</a:t>
          </a:r>
          <a:endParaRPr lang="en-US" dirty="0"/>
        </a:p>
      </dgm:t>
    </dgm:pt>
    <dgm:pt modelId="{B0EBABBC-E50B-4A52-B2CA-A121D28DE3D3}" type="parTrans" cxnId="{297CDF01-CBBF-4697-9F13-4DAFAB4BDA2B}">
      <dgm:prSet/>
      <dgm:spPr/>
      <dgm:t>
        <a:bodyPr/>
        <a:lstStyle/>
        <a:p>
          <a:endParaRPr lang="en-US"/>
        </a:p>
      </dgm:t>
    </dgm:pt>
    <dgm:pt modelId="{63820D66-0288-4ABE-9933-41D4DCA6F795}" type="sibTrans" cxnId="{297CDF01-CBBF-4697-9F13-4DAFAB4BDA2B}">
      <dgm:prSet/>
      <dgm:spPr/>
      <dgm:t>
        <a:bodyPr/>
        <a:lstStyle/>
        <a:p>
          <a:endParaRPr lang="en-US"/>
        </a:p>
      </dgm:t>
    </dgm:pt>
    <dgm:pt modelId="{25803C47-3A90-4920-9845-CBEBC4A9A3E2}">
      <dgm:prSet/>
      <dgm:spPr/>
      <dgm:t>
        <a:bodyPr/>
        <a:lstStyle/>
        <a:p>
          <a:r>
            <a:rPr lang="en-US" smtClean="0"/>
            <a:t>First </a:t>
          </a:r>
          <a:r>
            <a:rPr lang="en-US" dirty="0" smtClean="0"/>
            <a:t>generation students are less likely to earn a degree in 6 years</a:t>
          </a:r>
          <a:endParaRPr lang="en-US"/>
        </a:p>
      </dgm:t>
    </dgm:pt>
    <dgm:pt modelId="{125C7935-26C2-4562-8DD9-35271E216D77}" type="parTrans" cxnId="{364541A5-D98E-49C5-9A16-B441189A1773}">
      <dgm:prSet/>
      <dgm:spPr/>
    </dgm:pt>
    <dgm:pt modelId="{359EAA4D-30AF-43BD-9E2A-56971A10E47C}" type="sibTrans" cxnId="{364541A5-D98E-49C5-9A16-B441189A1773}">
      <dgm:prSet/>
      <dgm:spPr/>
    </dgm:pt>
    <dgm:pt modelId="{3B8ED2CE-5CED-4C2B-A020-4C9C61C9C31D}">
      <dgm:prSet/>
      <dgm:spPr/>
      <dgm:t>
        <a:bodyPr/>
        <a:lstStyle/>
        <a:p>
          <a:pPr rtl="0"/>
          <a:r>
            <a:rPr lang="en-US" dirty="0" smtClean="0"/>
            <a:t>52% of 1</a:t>
          </a:r>
          <a:r>
            <a:rPr lang="en-US" baseline="30000" dirty="0" smtClean="0"/>
            <a:t>st</a:t>
          </a:r>
          <a:r>
            <a:rPr lang="en-US" dirty="0" smtClean="0"/>
            <a:t> Gen students start at a 2 year institutions compared to 28% of continuing generation students. </a:t>
          </a:r>
          <a:endParaRPr lang="en-US" dirty="0"/>
        </a:p>
      </dgm:t>
    </dgm:pt>
    <dgm:pt modelId="{7F6D566D-2128-4E38-81BD-FB0441F32480}" type="parTrans" cxnId="{7564F7FD-9510-4129-8163-151DEA1B233B}">
      <dgm:prSet/>
      <dgm:spPr/>
    </dgm:pt>
    <dgm:pt modelId="{FE101571-05A5-4DFD-BDC2-DD2122E7A221}" type="sibTrans" cxnId="{7564F7FD-9510-4129-8163-151DEA1B233B}">
      <dgm:prSet/>
      <dgm:spPr/>
    </dgm:pt>
    <dgm:pt modelId="{6FE2248F-CD68-4C51-841F-13EF2D89A7A1}">
      <dgm:prSet/>
      <dgm:spPr/>
      <dgm:t>
        <a:bodyPr/>
        <a:lstStyle/>
        <a:p>
          <a:pPr rtl="0"/>
          <a:r>
            <a:rPr lang="en-US" dirty="0" smtClean="0"/>
            <a:t>9% of 1</a:t>
          </a:r>
          <a:r>
            <a:rPr lang="en-US" baseline="30000" dirty="0" smtClean="0"/>
            <a:t>st</a:t>
          </a:r>
          <a:r>
            <a:rPr lang="en-US" dirty="0" smtClean="0"/>
            <a:t> Gen students attend private not for profits compared to 23% of continuing generation students. </a:t>
          </a:r>
          <a:endParaRPr lang="en-US" dirty="0"/>
        </a:p>
      </dgm:t>
    </dgm:pt>
    <dgm:pt modelId="{33E6D08A-EFC7-47F6-9A24-659952F283CF}" type="parTrans" cxnId="{CDEC07BB-F5AF-436D-B414-9D31F9585900}">
      <dgm:prSet/>
      <dgm:spPr/>
    </dgm:pt>
    <dgm:pt modelId="{05EC3F6C-F852-4737-8570-7193BC62635C}" type="sibTrans" cxnId="{CDEC07BB-F5AF-436D-B414-9D31F9585900}">
      <dgm:prSet/>
      <dgm:spPr/>
    </dgm:pt>
    <dgm:pt modelId="{6996ADE2-C9E5-4961-B280-BD0C5EE5651B}" type="pres">
      <dgm:prSet presAssocID="{A1C8E90F-E9FC-4D36-AF4C-C718A95C9FBF}" presName="composite" presStyleCnt="0">
        <dgm:presLayoutVars>
          <dgm:chMax val="1"/>
          <dgm:dir/>
          <dgm:resizeHandles val="exact"/>
        </dgm:presLayoutVars>
      </dgm:prSet>
      <dgm:spPr/>
      <dgm:t>
        <a:bodyPr/>
        <a:lstStyle/>
        <a:p>
          <a:endParaRPr lang="en-US"/>
        </a:p>
      </dgm:t>
    </dgm:pt>
    <dgm:pt modelId="{7D33950F-91D2-4BD8-BD22-DA96182E9A32}" type="pres">
      <dgm:prSet presAssocID="{FDEB1B66-6267-436A-94BD-2ACC459DBE61}" presName="roof" presStyleLbl="dkBgShp" presStyleIdx="0" presStyleCnt="2"/>
      <dgm:spPr/>
      <dgm:t>
        <a:bodyPr/>
        <a:lstStyle/>
        <a:p>
          <a:endParaRPr lang="en-US"/>
        </a:p>
      </dgm:t>
    </dgm:pt>
    <dgm:pt modelId="{7FF1B134-62FC-48B6-A112-1B1FA8B7698E}" type="pres">
      <dgm:prSet presAssocID="{FDEB1B66-6267-436A-94BD-2ACC459DBE61}" presName="pillars" presStyleCnt="0"/>
      <dgm:spPr/>
    </dgm:pt>
    <dgm:pt modelId="{E324E6E6-7F95-4A41-9F50-60D8DB61A702}" type="pres">
      <dgm:prSet presAssocID="{FDEB1B66-6267-436A-94BD-2ACC459DBE61}" presName="pillar1" presStyleLbl="node1" presStyleIdx="0" presStyleCnt="5">
        <dgm:presLayoutVars>
          <dgm:bulletEnabled val="1"/>
        </dgm:presLayoutVars>
      </dgm:prSet>
      <dgm:spPr/>
      <dgm:t>
        <a:bodyPr/>
        <a:lstStyle/>
        <a:p>
          <a:endParaRPr lang="en-US"/>
        </a:p>
      </dgm:t>
    </dgm:pt>
    <dgm:pt modelId="{AFDA14CD-957B-489F-95F5-10412B569952}" type="pres">
      <dgm:prSet presAssocID="{7D52BF80-9FB6-4314-80A0-1E6CA121F262}" presName="pillarX" presStyleLbl="node1" presStyleIdx="1" presStyleCnt="5">
        <dgm:presLayoutVars>
          <dgm:bulletEnabled val="1"/>
        </dgm:presLayoutVars>
      </dgm:prSet>
      <dgm:spPr/>
      <dgm:t>
        <a:bodyPr/>
        <a:lstStyle/>
        <a:p>
          <a:endParaRPr lang="en-US"/>
        </a:p>
      </dgm:t>
    </dgm:pt>
    <dgm:pt modelId="{4A1D19D6-1E4B-45A4-B1A1-34443C067797}" type="pres">
      <dgm:prSet presAssocID="{7D987302-C84E-4816-AFAB-9E4AABEB242D}" presName="pillarX" presStyleLbl="node1" presStyleIdx="2" presStyleCnt="5">
        <dgm:presLayoutVars>
          <dgm:bulletEnabled val="1"/>
        </dgm:presLayoutVars>
      </dgm:prSet>
      <dgm:spPr/>
      <dgm:t>
        <a:bodyPr/>
        <a:lstStyle/>
        <a:p>
          <a:endParaRPr lang="en-US"/>
        </a:p>
      </dgm:t>
    </dgm:pt>
    <dgm:pt modelId="{DB2B2BD7-3BEC-48F2-9572-755A0A3CC749}" type="pres">
      <dgm:prSet presAssocID="{246BE60A-CFCB-439C-BDD6-FA4B3B383A3C}" presName="pillarX" presStyleLbl="node1" presStyleIdx="3" presStyleCnt="5">
        <dgm:presLayoutVars>
          <dgm:bulletEnabled val="1"/>
        </dgm:presLayoutVars>
      </dgm:prSet>
      <dgm:spPr/>
      <dgm:t>
        <a:bodyPr/>
        <a:lstStyle/>
        <a:p>
          <a:endParaRPr lang="en-US"/>
        </a:p>
      </dgm:t>
    </dgm:pt>
    <dgm:pt modelId="{7A47202B-4720-43D0-9CA4-9B5B60742105}" type="pres">
      <dgm:prSet presAssocID="{25803C47-3A90-4920-9845-CBEBC4A9A3E2}" presName="pillarX" presStyleLbl="node1" presStyleIdx="4" presStyleCnt="5">
        <dgm:presLayoutVars>
          <dgm:bulletEnabled val="1"/>
        </dgm:presLayoutVars>
      </dgm:prSet>
      <dgm:spPr/>
      <dgm:t>
        <a:bodyPr/>
        <a:lstStyle/>
        <a:p>
          <a:endParaRPr lang="en-US"/>
        </a:p>
      </dgm:t>
    </dgm:pt>
    <dgm:pt modelId="{18E1BACC-88F2-47BE-BC73-9621DC9C3540}" type="pres">
      <dgm:prSet presAssocID="{FDEB1B66-6267-436A-94BD-2ACC459DBE61}" presName="base" presStyleLbl="dkBgShp" presStyleIdx="1" presStyleCnt="2"/>
      <dgm:spPr/>
    </dgm:pt>
  </dgm:ptLst>
  <dgm:cxnLst>
    <dgm:cxn modelId="{1889620C-2742-4C25-BC4F-A49947797DD3}" type="presOf" srcId="{246BE60A-CFCB-439C-BDD6-FA4B3B383A3C}" destId="{DB2B2BD7-3BEC-48F2-9572-755A0A3CC749}" srcOrd="0" destOrd="0" presId="urn:microsoft.com/office/officeart/2005/8/layout/hList3"/>
    <dgm:cxn modelId="{7F8C7F6D-69AA-4808-B688-AED311B47E13}" type="presOf" srcId="{55B4DADC-95FC-4C70-80C1-B374C475D143}" destId="{E324E6E6-7F95-4A41-9F50-60D8DB61A702}" srcOrd="0" destOrd="2" presId="urn:microsoft.com/office/officeart/2005/8/layout/hList3"/>
    <dgm:cxn modelId="{714A9839-8541-45AD-A350-DAB41CF89F48}" type="presOf" srcId="{7D52BF80-9FB6-4314-80A0-1E6CA121F262}" destId="{AFDA14CD-957B-489F-95F5-10412B569952}" srcOrd="0" destOrd="0" presId="urn:microsoft.com/office/officeart/2005/8/layout/hList3"/>
    <dgm:cxn modelId="{366463EC-A9D3-425E-A837-7EEDBEEF39C2}" type="presOf" srcId="{FDEB1B66-6267-436A-94BD-2ACC459DBE61}" destId="{7D33950F-91D2-4BD8-BD22-DA96182E9A32}" srcOrd="0" destOrd="0" presId="urn:microsoft.com/office/officeart/2005/8/layout/hList3"/>
    <dgm:cxn modelId="{364541A5-D98E-49C5-9A16-B441189A1773}" srcId="{FDEB1B66-6267-436A-94BD-2ACC459DBE61}" destId="{25803C47-3A90-4920-9845-CBEBC4A9A3E2}" srcOrd="4" destOrd="0" parTransId="{125C7935-26C2-4562-8DD9-35271E216D77}" sibTransId="{359EAA4D-30AF-43BD-9E2A-56971A10E47C}"/>
    <dgm:cxn modelId="{AB4FBE44-6DD6-4F61-9219-3666FF563CE5}" type="presOf" srcId="{3B8ED2CE-5CED-4C2B-A020-4C9C61C9C31D}" destId="{DB2B2BD7-3BEC-48F2-9572-755A0A3CC749}" srcOrd="0" destOrd="1" presId="urn:microsoft.com/office/officeart/2005/8/layout/hList3"/>
    <dgm:cxn modelId="{49D43AA5-7C5D-48DD-81A0-7BFA04B799FB}" type="presOf" srcId="{25803C47-3A90-4920-9845-CBEBC4A9A3E2}" destId="{7A47202B-4720-43D0-9CA4-9B5B60742105}" srcOrd="0" destOrd="0" presId="urn:microsoft.com/office/officeart/2005/8/layout/hList3"/>
    <dgm:cxn modelId="{2487F4CF-412B-418D-A38C-72F259046EDC}" type="presOf" srcId="{A8B4E822-098E-4006-AE3E-26B7D5803858}" destId="{4A1D19D6-1E4B-45A4-B1A1-34443C067797}" srcOrd="0" destOrd="1" presId="urn:microsoft.com/office/officeart/2005/8/layout/hList3"/>
    <dgm:cxn modelId="{B2A0E739-07A7-41C6-994A-DB07D85E9ABA}" srcId="{7D4C7236-CAAA-46DB-BB26-81BDD8BBB08F}" destId="{D4108958-D38D-4C55-8188-D62C3B05DADE}" srcOrd="0" destOrd="0" parTransId="{BAB7AC48-404B-4BE0-8017-CE47A2BFC4F1}" sibTransId="{44FF2CA1-1936-4CD8-9F4B-6374988BED26}"/>
    <dgm:cxn modelId="{6354E6C8-F8F9-43FA-B6BC-E2F7ADDD1A43}" srcId="{FDEB1B66-6267-436A-94BD-2ACC459DBE61}" destId="{7D52BF80-9FB6-4314-80A0-1E6CA121F262}" srcOrd="1" destOrd="0" parTransId="{805EAD63-7386-465D-8742-67DD2C6513A7}" sibTransId="{0087DDCB-8DA4-41E5-A249-366C2DF0B201}"/>
    <dgm:cxn modelId="{60073FED-0BA1-47CF-8438-35C1D0FC5063}" srcId="{25803C47-3A90-4920-9845-CBEBC4A9A3E2}" destId="{8CDE873B-C8B2-41D8-A0A7-D6B811580BDE}" srcOrd="0" destOrd="0" parTransId="{0702993E-D834-4D4C-BC0F-BFEE75B2A0F6}" sibTransId="{9AF62895-19C7-498A-A1A6-C167EAFDAF85}"/>
    <dgm:cxn modelId="{0BEC8141-1617-49A7-B203-27170DC6F16E}" srcId="{A1C8E90F-E9FC-4D36-AF4C-C718A95C9FBF}" destId="{FDEB1B66-6267-436A-94BD-2ACC459DBE61}" srcOrd="0" destOrd="0" parTransId="{1BD267BF-381E-45ED-B18D-5376D927264D}" sibTransId="{DA8CE5A6-FCF4-4F7B-8380-5412EACA9475}"/>
    <dgm:cxn modelId="{FB88F983-107E-4067-A932-8F81079D42A7}" srcId="{7D987302-C84E-4816-AFAB-9E4AABEB242D}" destId="{A8B4E822-098E-4006-AE3E-26B7D5803858}" srcOrd="0" destOrd="0" parTransId="{0E99E9B2-E11B-4A2D-90B3-31323206371B}" sibTransId="{C2353592-DB52-407D-B304-9F9166CC38C2}"/>
    <dgm:cxn modelId="{49C8A228-30E5-4272-A013-92AB8032CF32}" type="presOf" srcId="{7D987302-C84E-4816-AFAB-9E4AABEB242D}" destId="{4A1D19D6-1E4B-45A4-B1A1-34443C067797}" srcOrd="0" destOrd="0" presId="urn:microsoft.com/office/officeart/2005/8/layout/hList3"/>
    <dgm:cxn modelId="{1E8D6B7C-BAB3-4274-A98F-FFBBA9942BCF}" srcId="{7D4C7236-CAAA-46DB-BB26-81BDD8BBB08F}" destId="{55B4DADC-95FC-4C70-80C1-B374C475D143}" srcOrd="1" destOrd="0" parTransId="{CE06C147-0965-4DAF-B516-31881E79C8EE}" sibTransId="{55C8C055-0CF1-4DB7-B4D0-229B3F644A04}"/>
    <dgm:cxn modelId="{019AB9AA-4A96-431A-8015-B4735B0B6780}" type="presOf" srcId="{A1C8E90F-E9FC-4D36-AF4C-C718A95C9FBF}" destId="{6996ADE2-C9E5-4961-B280-BD0C5EE5651B}" srcOrd="0" destOrd="0" presId="urn:microsoft.com/office/officeart/2005/8/layout/hList3"/>
    <dgm:cxn modelId="{1967854B-92FC-4485-84B7-161C485A0023}" type="presOf" srcId="{5270083D-9D68-4B11-9B5F-6FD57DD482BD}" destId="{4A1D19D6-1E4B-45A4-B1A1-34443C067797}" srcOrd="0" destOrd="2" presId="urn:microsoft.com/office/officeart/2005/8/layout/hList3"/>
    <dgm:cxn modelId="{83AA0DCB-DD23-40E9-8801-A1223EA33294}" srcId="{FDEB1B66-6267-436A-94BD-2ACC459DBE61}" destId="{7D987302-C84E-4816-AFAB-9E4AABEB242D}" srcOrd="2" destOrd="0" parTransId="{5D370F88-1708-4F4E-8D7A-C21F07408130}" sibTransId="{07C3BD5C-AAF1-4AA8-ACF1-2BE0D138338A}"/>
    <dgm:cxn modelId="{297CDF01-CBBF-4697-9F13-4DAFAB4BDA2B}" srcId="{FDEB1B66-6267-436A-94BD-2ACC459DBE61}" destId="{246BE60A-CFCB-439C-BDD6-FA4B3B383A3C}" srcOrd="3" destOrd="0" parTransId="{B0EBABBC-E50B-4A52-B2CA-A121D28DE3D3}" sibTransId="{63820D66-0288-4ABE-9933-41D4DCA6F795}"/>
    <dgm:cxn modelId="{B31A8C2A-1E6A-4DA7-86FA-F782DCF9157D}" type="presOf" srcId="{7D4C7236-CAAA-46DB-BB26-81BDD8BBB08F}" destId="{E324E6E6-7F95-4A41-9F50-60D8DB61A702}" srcOrd="0" destOrd="0" presId="urn:microsoft.com/office/officeart/2005/8/layout/hList3"/>
    <dgm:cxn modelId="{4363D270-8852-4CEF-920E-7E0A86A007AE}" srcId="{7D52BF80-9FB6-4314-80A0-1E6CA121F262}" destId="{3178724E-0B88-4252-B12D-4D00CE87884A}" srcOrd="0" destOrd="0" parTransId="{2C8D5016-B42D-4911-9FDC-771733F03730}" sibTransId="{A2F95236-B535-4D44-8356-46155029F0EC}"/>
    <dgm:cxn modelId="{D3649C50-4A89-4417-B9B7-081AF69E502C}" type="presOf" srcId="{3178724E-0B88-4252-B12D-4D00CE87884A}" destId="{AFDA14CD-957B-489F-95F5-10412B569952}" srcOrd="0" destOrd="1" presId="urn:microsoft.com/office/officeart/2005/8/layout/hList3"/>
    <dgm:cxn modelId="{2C589F59-565E-4C94-B5E7-18041AC407AE}" type="presOf" srcId="{8CDE873B-C8B2-41D8-A0A7-D6B811580BDE}" destId="{7A47202B-4720-43D0-9CA4-9B5B60742105}" srcOrd="0" destOrd="1" presId="urn:microsoft.com/office/officeart/2005/8/layout/hList3"/>
    <dgm:cxn modelId="{1651E121-D3DF-40B6-9F3B-DDE73B676B77}" srcId="{7D987302-C84E-4816-AFAB-9E4AABEB242D}" destId="{5270083D-9D68-4B11-9B5F-6FD57DD482BD}" srcOrd="1" destOrd="0" parTransId="{07160DBD-5B7B-4BEF-B2BC-1B40C0CD1742}" sibTransId="{6090C07E-1817-4A53-89C4-357F303395DB}"/>
    <dgm:cxn modelId="{1269F346-8A50-4399-9407-7E9952819ECF}" type="presOf" srcId="{D4108958-D38D-4C55-8188-D62C3B05DADE}" destId="{E324E6E6-7F95-4A41-9F50-60D8DB61A702}" srcOrd="0" destOrd="1" presId="urn:microsoft.com/office/officeart/2005/8/layout/hList3"/>
    <dgm:cxn modelId="{CDEC07BB-F5AF-436D-B414-9D31F9585900}" srcId="{246BE60A-CFCB-439C-BDD6-FA4B3B383A3C}" destId="{6FE2248F-CD68-4C51-841F-13EF2D89A7A1}" srcOrd="1" destOrd="0" parTransId="{33E6D08A-EFC7-47F6-9A24-659952F283CF}" sibTransId="{05EC3F6C-F852-4737-8570-7193BC62635C}"/>
    <dgm:cxn modelId="{7564F7FD-9510-4129-8163-151DEA1B233B}" srcId="{246BE60A-CFCB-439C-BDD6-FA4B3B383A3C}" destId="{3B8ED2CE-5CED-4C2B-A020-4C9C61C9C31D}" srcOrd="0" destOrd="0" parTransId="{7F6D566D-2128-4E38-81BD-FB0441F32480}" sibTransId="{FE101571-05A5-4DFD-BDC2-DD2122E7A221}"/>
    <dgm:cxn modelId="{5DA20614-A03B-4F19-8BA5-489C534B86B5}" type="presOf" srcId="{6FE2248F-CD68-4C51-841F-13EF2D89A7A1}" destId="{DB2B2BD7-3BEC-48F2-9572-755A0A3CC749}" srcOrd="0" destOrd="2" presId="urn:microsoft.com/office/officeart/2005/8/layout/hList3"/>
    <dgm:cxn modelId="{C7F97206-9F52-465A-8CC7-6C55ED832FCE}" srcId="{FDEB1B66-6267-436A-94BD-2ACC459DBE61}" destId="{7D4C7236-CAAA-46DB-BB26-81BDD8BBB08F}" srcOrd="0" destOrd="0" parTransId="{3970EB6C-8EF8-428E-A03C-0DA210EFE307}" sibTransId="{C99EDCFE-69D9-4E81-8126-9FF9B3F139BD}"/>
    <dgm:cxn modelId="{9CB42997-F0B5-4ECE-B987-2666C10F509A}" type="presParOf" srcId="{6996ADE2-C9E5-4961-B280-BD0C5EE5651B}" destId="{7D33950F-91D2-4BD8-BD22-DA96182E9A32}" srcOrd="0" destOrd="0" presId="urn:microsoft.com/office/officeart/2005/8/layout/hList3"/>
    <dgm:cxn modelId="{50A682FF-CC02-409F-A21F-48A17DBABCFA}" type="presParOf" srcId="{6996ADE2-C9E5-4961-B280-BD0C5EE5651B}" destId="{7FF1B134-62FC-48B6-A112-1B1FA8B7698E}" srcOrd="1" destOrd="0" presId="urn:microsoft.com/office/officeart/2005/8/layout/hList3"/>
    <dgm:cxn modelId="{7D416C36-BB0A-4CFF-9400-EDD35DA68985}" type="presParOf" srcId="{7FF1B134-62FC-48B6-A112-1B1FA8B7698E}" destId="{E324E6E6-7F95-4A41-9F50-60D8DB61A702}" srcOrd="0" destOrd="0" presId="urn:microsoft.com/office/officeart/2005/8/layout/hList3"/>
    <dgm:cxn modelId="{CF9EA850-41FD-4BFB-9131-18C127D96E59}" type="presParOf" srcId="{7FF1B134-62FC-48B6-A112-1B1FA8B7698E}" destId="{AFDA14CD-957B-489F-95F5-10412B569952}" srcOrd="1" destOrd="0" presId="urn:microsoft.com/office/officeart/2005/8/layout/hList3"/>
    <dgm:cxn modelId="{E8B34425-D55B-43D9-A573-F1D4061E21D6}" type="presParOf" srcId="{7FF1B134-62FC-48B6-A112-1B1FA8B7698E}" destId="{4A1D19D6-1E4B-45A4-B1A1-34443C067797}" srcOrd="2" destOrd="0" presId="urn:microsoft.com/office/officeart/2005/8/layout/hList3"/>
    <dgm:cxn modelId="{F4828E74-315E-4CC4-AD2F-6EDC2881F325}" type="presParOf" srcId="{7FF1B134-62FC-48B6-A112-1B1FA8B7698E}" destId="{DB2B2BD7-3BEC-48F2-9572-755A0A3CC749}" srcOrd="3" destOrd="0" presId="urn:microsoft.com/office/officeart/2005/8/layout/hList3"/>
    <dgm:cxn modelId="{7CD3BF36-FC2C-437F-98DF-5F8695EE3201}" type="presParOf" srcId="{7FF1B134-62FC-48B6-A112-1B1FA8B7698E}" destId="{7A47202B-4720-43D0-9CA4-9B5B60742105}" srcOrd="4" destOrd="0" presId="urn:microsoft.com/office/officeart/2005/8/layout/hList3"/>
    <dgm:cxn modelId="{E3EBEFF8-D058-4095-A648-7C92FC573184}" type="presParOf" srcId="{6996ADE2-C9E5-4961-B280-BD0C5EE5651B}" destId="{18E1BACC-88F2-47BE-BC73-9621DC9C354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3216C-70AA-4EAD-820C-A9E642AAF5DD}"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E1DD989-892F-48E5-8DA7-84F8FC269FE5}">
      <dgm:prSet/>
      <dgm:spPr/>
      <dgm:t>
        <a:bodyPr/>
        <a:lstStyle/>
        <a:p>
          <a:pPr rtl="0"/>
          <a:r>
            <a:rPr lang="en-US" dirty="0" smtClean="0"/>
            <a:t>What we Know About Low-Income Students &amp; Students of Color</a:t>
          </a:r>
          <a:endParaRPr lang="en-US" dirty="0"/>
        </a:p>
      </dgm:t>
    </dgm:pt>
    <dgm:pt modelId="{AF53D0C9-5768-49E3-946A-3E2FC181DAF5}" type="parTrans" cxnId="{ACBAAB75-CD61-4FD0-9C0F-1CCA9217022F}">
      <dgm:prSet/>
      <dgm:spPr/>
      <dgm:t>
        <a:bodyPr/>
        <a:lstStyle/>
        <a:p>
          <a:endParaRPr lang="en-US"/>
        </a:p>
      </dgm:t>
    </dgm:pt>
    <dgm:pt modelId="{1BEDD7A2-D5C7-4B2E-AEAB-B70A3A16780A}" type="sibTrans" cxnId="{ACBAAB75-CD61-4FD0-9C0F-1CCA9217022F}">
      <dgm:prSet/>
      <dgm:spPr/>
      <dgm:t>
        <a:bodyPr/>
        <a:lstStyle/>
        <a:p>
          <a:endParaRPr lang="en-US"/>
        </a:p>
      </dgm:t>
    </dgm:pt>
    <dgm:pt modelId="{59B38FE3-D5C6-4427-853B-E365B4677D24}">
      <dgm:prSet/>
      <dgm:spPr/>
      <dgm:t>
        <a:bodyPr/>
        <a:lstStyle/>
        <a:p>
          <a:pPr rtl="0"/>
          <a:r>
            <a:rPr lang="en-US" dirty="0" smtClean="0"/>
            <a:t>Are more likely to have attended ineffective elementary and secondary schools.</a:t>
          </a:r>
          <a:endParaRPr lang="en-US" dirty="0"/>
        </a:p>
      </dgm:t>
    </dgm:pt>
    <dgm:pt modelId="{5F979690-9D6F-4E41-858F-5DE858A3239E}" type="parTrans" cxnId="{95F3413C-C410-4583-81AC-011FEE089D40}">
      <dgm:prSet/>
      <dgm:spPr/>
      <dgm:t>
        <a:bodyPr/>
        <a:lstStyle/>
        <a:p>
          <a:endParaRPr lang="en-US"/>
        </a:p>
      </dgm:t>
    </dgm:pt>
    <dgm:pt modelId="{0C0D472F-F745-459F-9C52-C9ACFFB18574}" type="sibTrans" cxnId="{95F3413C-C410-4583-81AC-011FEE089D40}">
      <dgm:prSet/>
      <dgm:spPr/>
      <dgm:t>
        <a:bodyPr/>
        <a:lstStyle/>
        <a:p>
          <a:endParaRPr lang="en-US"/>
        </a:p>
      </dgm:t>
    </dgm:pt>
    <dgm:pt modelId="{3FF4CA18-0EEA-4AA4-A34E-8113B64DF945}">
      <dgm:prSet/>
      <dgm:spPr/>
      <dgm:t>
        <a:bodyPr/>
        <a:lstStyle/>
        <a:p>
          <a:pPr rtl="0"/>
          <a:r>
            <a:rPr lang="en-US" dirty="0" smtClean="0"/>
            <a:t>Are less likely to have access to college prep coursework.</a:t>
          </a:r>
          <a:endParaRPr lang="en-US" dirty="0"/>
        </a:p>
      </dgm:t>
    </dgm:pt>
    <dgm:pt modelId="{E9F5972B-D711-4FC0-813D-A2E931F971A7}" type="parTrans" cxnId="{4B59B2EF-AB9A-41DF-8E4D-7488CD9FCF97}">
      <dgm:prSet/>
      <dgm:spPr/>
      <dgm:t>
        <a:bodyPr/>
        <a:lstStyle/>
        <a:p>
          <a:endParaRPr lang="en-US"/>
        </a:p>
      </dgm:t>
    </dgm:pt>
    <dgm:pt modelId="{918F9AB8-3A36-4836-9BE1-8B3C427DD915}" type="sibTrans" cxnId="{4B59B2EF-AB9A-41DF-8E4D-7488CD9FCF97}">
      <dgm:prSet/>
      <dgm:spPr/>
      <dgm:t>
        <a:bodyPr/>
        <a:lstStyle/>
        <a:p>
          <a:endParaRPr lang="en-US"/>
        </a:p>
      </dgm:t>
    </dgm:pt>
    <dgm:pt modelId="{E9595A7B-8575-4550-B752-8946853A8B50}">
      <dgm:prSet/>
      <dgm:spPr/>
      <dgm:t>
        <a:bodyPr/>
        <a:lstStyle/>
        <a:p>
          <a:pPr rtl="0"/>
          <a:r>
            <a:rPr lang="en-US" dirty="0" smtClean="0"/>
            <a:t>High schools with high Black and Latino enrollment were less likely to offer Algebra II and Chemistry courses compared to schools with low Black and Latino enrollment. </a:t>
          </a:r>
          <a:endParaRPr lang="en-US" dirty="0"/>
        </a:p>
      </dgm:t>
    </dgm:pt>
    <dgm:pt modelId="{41785031-FE06-4119-87BD-E0B6D4377807}" type="parTrans" cxnId="{E24895DA-2C2C-4704-BE8D-1BE08BE1820E}">
      <dgm:prSet/>
      <dgm:spPr/>
      <dgm:t>
        <a:bodyPr/>
        <a:lstStyle/>
        <a:p>
          <a:endParaRPr lang="en-US"/>
        </a:p>
      </dgm:t>
    </dgm:pt>
    <dgm:pt modelId="{E2E680AF-8159-4498-9F89-C3499AA27ACE}" type="sibTrans" cxnId="{E24895DA-2C2C-4704-BE8D-1BE08BE1820E}">
      <dgm:prSet/>
      <dgm:spPr/>
      <dgm:t>
        <a:bodyPr/>
        <a:lstStyle/>
        <a:p>
          <a:endParaRPr lang="en-US"/>
        </a:p>
      </dgm:t>
    </dgm:pt>
    <dgm:pt modelId="{FF633ADE-3B7A-4AB9-A836-C45BF5E7B5E8}">
      <dgm:prSet/>
      <dgm:spPr/>
      <dgm:t>
        <a:bodyPr/>
        <a:lstStyle/>
        <a:p>
          <a:pPr rtl="0"/>
          <a:r>
            <a:rPr lang="en-US" dirty="0" smtClean="0"/>
            <a:t>Are more likely to live in underdeveloped areas within major cities or in sparsely populated rural areas.</a:t>
          </a:r>
          <a:endParaRPr lang="en-US" dirty="0"/>
        </a:p>
      </dgm:t>
    </dgm:pt>
    <dgm:pt modelId="{58687574-E4AE-46C5-8E0C-24946C2FE803}" type="parTrans" cxnId="{A4324D4F-1292-4E4E-89B0-DD6960757B70}">
      <dgm:prSet/>
      <dgm:spPr/>
      <dgm:t>
        <a:bodyPr/>
        <a:lstStyle/>
        <a:p>
          <a:endParaRPr lang="en-US"/>
        </a:p>
      </dgm:t>
    </dgm:pt>
    <dgm:pt modelId="{94564DFB-9900-48EB-9617-7E6B7C097487}" type="sibTrans" cxnId="{A4324D4F-1292-4E4E-89B0-DD6960757B70}">
      <dgm:prSet/>
      <dgm:spPr/>
      <dgm:t>
        <a:bodyPr/>
        <a:lstStyle/>
        <a:p>
          <a:endParaRPr lang="en-US"/>
        </a:p>
      </dgm:t>
    </dgm:pt>
    <dgm:pt modelId="{695058FE-FD83-45DC-81FC-6804646F0F39}" type="pres">
      <dgm:prSet presAssocID="{4A43216C-70AA-4EAD-820C-A9E642AAF5DD}" presName="composite" presStyleCnt="0">
        <dgm:presLayoutVars>
          <dgm:chMax val="1"/>
          <dgm:dir/>
          <dgm:resizeHandles val="exact"/>
        </dgm:presLayoutVars>
      </dgm:prSet>
      <dgm:spPr/>
      <dgm:t>
        <a:bodyPr/>
        <a:lstStyle/>
        <a:p>
          <a:endParaRPr lang="en-US"/>
        </a:p>
      </dgm:t>
    </dgm:pt>
    <dgm:pt modelId="{20C0EDDF-0E29-48EB-BF1E-530D361B5FAE}" type="pres">
      <dgm:prSet presAssocID="{DE1DD989-892F-48E5-8DA7-84F8FC269FE5}" presName="roof" presStyleLbl="dkBgShp" presStyleIdx="0" presStyleCnt="2"/>
      <dgm:spPr/>
      <dgm:t>
        <a:bodyPr/>
        <a:lstStyle/>
        <a:p>
          <a:endParaRPr lang="en-US"/>
        </a:p>
      </dgm:t>
    </dgm:pt>
    <dgm:pt modelId="{E9F6ED67-85B0-4A68-B0A1-952FD42AA2DF}" type="pres">
      <dgm:prSet presAssocID="{DE1DD989-892F-48E5-8DA7-84F8FC269FE5}" presName="pillars" presStyleCnt="0"/>
      <dgm:spPr/>
    </dgm:pt>
    <dgm:pt modelId="{914D033F-A46A-44F2-8CA5-94D318D04469}" type="pres">
      <dgm:prSet presAssocID="{DE1DD989-892F-48E5-8DA7-84F8FC269FE5}" presName="pillar1" presStyleLbl="node1" presStyleIdx="0" presStyleCnt="3">
        <dgm:presLayoutVars>
          <dgm:bulletEnabled val="1"/>
        </dgm:presLayoutVars>
      </dgm:prSet>
      <dgm:spPr/>
      <dgm:t>
        <a:bodyPr/>
        <a:lstStyle/>
        <a:p>
          <a:endParaRPr lang="en-US"/>
        </a:p>
      </dgm:t>
    </dgm:pt>
    <dgm:pt modelId="{FB611127-D445-4C58-BFC8-F9A3643D5CD8}" type="pres">
      <dgm:prSet presAssocID="{59B38FE3-D5C6-4427-853B-E365B4677D24}" presName="pillarX" presStyleLbl="node1" presStyleIdx="1" presStyleCnt="3">
        <dgm:presLayoutVars>
          <dgm:bulletEnabled val="1"/>
        </dgm:presLayoutVars>
      </dgm:prSet>
      <dgm:spPr/>
      <dgm:t>
        <a:bodyPr/>
        <a:lstStyle/>
        <a:p>
          <a:endParaRPr lang="en-US"/>
        </a:p>
      </dgm:t>
    </dgm:pt>
    <dgm:pt modelId="{39896E84-E724-4937-8364-FC7E4C9EE60C}" type="pres">
      <dgm:prSet presAssocID="{3FF4CA18-0EEA-4AA4-A34E-8113B64DF945}" presName="pillarX" presStyleLbl="node1" presStyleIdx="2" presStyleCnt="3">
        <dgm:presLayoutVars>
          <dgm:bulletEnabled val="1"/>
        </dgm:presLayoutVars>
      </dgm:prSet>
      <dgm:spPr/>
      <dgm:t>
        <a:bodyPr/>
        <a:lstStyle/>
        <a:p>
          <a:endParaRPr lang="en-US"/>
        </a:p>
      </dgm:t>
    </dgm:pt>
    <dgm:pt modelId="{0662B450-3FF4-457D-BE01-F37B19EE3553}" type="pres">
      <dgm:prSet presAssocID="{DE1DD989-892F-48E5-8DA7-84F8FC269FE5}" presName="base" presStyleLbl="dkBgShp" presStyleIdx="1" presStyleCnt="2"/>
      <dgm:spPr/>
    </dgm:pt>
  </dgm:ptLst>
  <dgm:cxnLst>
    <dgm:cxn modelId="{4B59B2EF-AB9A-41DF-8E4D-7488CD9FCF97}" srcId="{DE1DD989-892F-48E5-8DA7-84F8FC269FE5}" destId="{3FF4CA18-0EEA-4AA4-A34E-8113B64DF945}" srcOrd="2" destOrd="0" parTransId="{E9F5972B-D711-4FC0-813D-A2E931F971A7}" sibTransId="{918F9AB8-3A36-4836-9BE1-8B3C427DD915}"/>
    <dgm:cxn modelId="{EF4D7F34-7522-47D0-A319-C35C626608B6}" type="presOf" srcId="{4A43216C-70AA-4EAD-820C-A9E642AAF5DD}" destId="{695058FE-FD83-45DC-81FC-6804646F0F39}" srcOrd="0" destOrd="0" presId="urn:microsoft.com/office/officeart/2005/8/layout/hList3"/>
    <dgm:cxn modelId="{58F057BD-F860-48D3-8B54-5761F153218F}" type="presOf" srcId="{FF633ADE-3B7A-4AB9-A836-C45BF5E7B5E8}" destId="{914D033F-A46A-44F2-8CA5-94D318D04469}" srcOrd="0" destOrd="0" presId="urn:microsoft.com/office/officeart/2005/8/layout/hList3"/>
    <dgm:cxn modelId="{95F3413C-C410-4583-81AC-011FEE089D40}" srcId="{DE1DD989-892F-48E5-8DA7-84F8FC269FE5}" destId="{59B38FE3-D5C6-4427-853B-E365B4677D24}" srcOrd="1" destOrd="0" parTransId="{5F979690-9D6F-4E41-858F-5DE858A3239E}" sibTransId="{0C0D472F-F745-459F-9C52-C9ACFFB18574}"/>
    <dgm:cxn modelId="{FE2A741A-226E-4796-B4EC-2BA4B5E0B9FB}" type="presOf" srcId="{59B38FE3-D5C6-4427-853B-E365B4677D24}" destId="{FB611127-D445-4C58-BFC8-F9A3643D5CD8}" srcOrd="0" destOrd="0" presId="urn:microsoft.com/office/officeart/2005/8/layout/hList3"/>
    <dgm:cxn modelId="{ACBAAB75-CD61-4FD0-9C0F-1CCA9217022F}" srcId="{4A43216C-70AA-4EAD-820C-A9E642AAF5DD}" destId="{DE1DD989-892F-48E5-8DA7-84F8FC269FE5}" srcOrd="0" destOrd="0" parTransId="{AF53D0C9-5768-49E3-946A-3E2FC181DAF5}" sibTransId="{1BEDD7A2-D5C7-4B2E-AEAB-B70A3A16780A}"/>
    <dgm:cxn modelId="{F22F4932-D80F-4BCA-A277-7757FE6F6839}" type="presOf" srcId="{E9595A7B-8575-4550-B752-8946853A8B50}" destId="{39896E84-E724-4937-8364-FC7E4C9EE60C}" srcOrd="0" destOrd="1" presId="urn:microsoft.com/office/officeart/2005/8/layout/hList3"/>
    <dgm:cxn modelId="{A4324D4F-1292-4E4E-89B0-DD6960757B70}" srcId="{DE1DD989-892F-48E5-8DA7-84F8FC269FE5}" destId="{FF633ADE-3B7A-4AB9-A836-C45BF5E7B5E8}" srcOrd="0" destOrd="0" parTransId="{58687574-E4AE-46C5-8E0C-24946C2FE803}" sibTransId="{94564DFB-9900-48EB-9617-7E6B7C097487}"/>
    <dgm:cxn modelId="{C0CED580-F688-429A-A6FC-C021B0C4DE80}" type="presOf" srcId="{3FF4CA18-0EEA-4AA4-A34E-8113B64DF945}" destId="{39896E84-E724-4937-8364-FC7E4C9EE60C}" srcOrd="0" destOrd="0" presId="urn:microsoft.com/office/officeart/2005/8/layout/hList3"/>
    <dgm:cxn modelId="{A6C17FFD-E77D-433C-8218-7BAB35A0A3B9}" type="presOf" srcId="{DE1DD989-892F-48E5-8DA7-84F8FC269FE5}" destId="{20C0EDDF-0E29-48EB-BF1E-530D361B5FAE}" srcOrd="0" destOrd="0" presId="urn:microsoft.com/office/officeart/2005/8/layout/hList3"/>
    <dgm:cxn modelId="{E24895DA-2C2C-4704-BE8D-1BE08BE1820E}" srcId="{3FF4CA18-0EEA-4AA4-A34E-8113B64DF945}" destId="{E9595A7B-8575-4550-B752-8946853A8B50}" srcOrd="0" destOrd="0" parTransId="{41785031-FE06-4119-87BD-E0B6D4377807}" sibTransId="{E2E680AF-8159-4498-9F89-C3499AA27ACE}"/>
    <dgm:cxn modelId="{CC4EEF81-A030-421C-A229-E7B75E644F58}" type="presParOf" srcId="{695058FE-FD83-45DC-81FC-6804646F0F39}" destId="{20C0EDDF-0E29-48EB-BF1E-530D361B5FAE}" srcOrd="0" destOrd="0" presId="urn:microsoft.com/office/officeart/2005/8/layout/hList3"/>
    <dgm:cxn modelId="{41AB5886-FA29-4F3C-8B07-ED8960261A9B}" type="presParOf" srcId="{695058FE-FD83-45DC-81FC-6804646F0F39}" destId="{E9F6ED67-85B0-4A68-B0A1-952FD42AA2DF}" srcOrd="1" destOrd="0" presId="urn:microsoft.com/office/officeart/2005/8/layout/hList3"/>
    <dgm:cxn modelId="{EEF23D0D-B759-43E7-9562-154274A47B19}" type="presParOf" srcId="{E9F6ED67-85B0-4A68-B0A1-952FD42AA2DF}" destId="{914D033F-A46A-44F2-8CA5-94D318D04469}" srcOrd="0" destOrd="0" presId="urn:microsoft.com/office/officeart/2005/8/layout/hList3"/>
    <dgm:cxn modelId="{7082547D-6DD9-4253-BB77-E34EFDB5738C}" type="presParOf" srcId="{E9F6ED67-85B0-4A68-B0A1-952FD42AA2DF}" destId="{FB611127-D445-4C58-BFC8-F9A3643D5CD8}" srcOrd="1" destOrd="0" presId="urn:microsoft.com/office/officeart/2005/8/layout/hList3"/>
    <dgm:cxn modelId="{874F3AE9-18F7-4A89-88C3-31B9149B4856}" type="presParOf" srcId="{E9F6ED67-85B0-4A68-B0A1-952FD42AA2DF}" destId="{39896E84-E724-4937-8364-FC7E4C9EE60C}" srcOrd="2" destOrd="0" presId="urn:microsoft.com/office/officeart/2005/8/layout/hList3"/>
    <dgm:cxn modelId="{82D8EAAE-DFC4-470D-AAC3-F33679623ED9}" type="presParOf" srcId="{695058FE-FD83-45DC-81FC-6804646F0F39}" destId="{0662B450-3FF4-457D-BE01-F37B19EE35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37768-CDD4-483A-A830-7071FE8A5478}"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59F5BABA-126A-49E8-A35A-1C1F8ABBA7F4}">
      <dgm:prSet/>
      <dgm:spPr/>
      <dgm:t>
        <a:bodyPr/>
        <a:lstStyle/>
        <a:p>
          <a:pPr rtl="0"/>
          <a:r>
            <a:rPr lang="en-US" smtClean="0"/>
            <a:t>Persistent Disadvantage</a:t>
          </a:r>
          <a:endParaRPr lang="en-US"/>
        </a:p>
      </dgm:t>
    </dgm:pt>
    <dgm:pt modelId="{8C525A31-8822-4855-8D63-4D7ED5549414}" type="parTrans" cxnId="{82FA0822-0032-4712-A9AD-EFFA95410950}">
      <dgm:prSet/>
      <dgm:spPr/>
      <dgm:t>
        <a:bodyPr/>
        <a:lstStyle/>
        <a:p>
          <a:endParaRPr lang="en-US"/>
        </a:p>
      </dgm:t>
    </dgm:pt>
    <dgm:pt modelId="{E0766415-44DD-4D45-9573-1FA7C61A5CE9}" type="sibTrans" cxnId="{82FA0822-0032-4712-A9AD-EFFA95410950}">
      <dgm:prSet/>
      <dgm:spPr/>
      <dgm:t>
        <a:bodyPr/>
        <a:lstStyle/>
        <a:p>
          <a:endParaRPr lang="en-US"/>
        </a:p>
      </dgm:t>
    </dgm:pt>
    <dgm:pt modelId="{FF703CAE-C848-4B53-A323-9EC4009090B4}">
      <dgm:prSet/>
      <dgm:spPr/>
      <dgm:t>
        <a:bodyPr/>
        <a:lstStyle/>
        <a:p>
          <a:pPr rtl="0"/>
          <a:r>
            <a:rPr lang="en-US" dirty="0" smtClean="0"/>
            <a:t>Michael Hurwitz and Jason Lee found that grades have been rising since at least the 1990s. </a:t>
          </a:r>
          <a:endParaRPr lang="en-US" dirty="0"/>
        </a:p>
      </dgm:t>
    </dgm:pt>
    <dgm:pt modelId="{17766FF0-DA2C-4FAD-A8C6-6D59C0FADE50}" type="parTrans" cxnId="{2694918E-DF68-4171-8DAC-09D56AA36F82}">
      <dgm:prSet/>
      <dgm:spPr/>
      <dgm:t>
        <a:bodyPr/>
        <a:lstStyle/>
        <a:p>
          <a:endParaRPr lang="en-US"/>
        </a:p>
      </dgm:t>
    </dgm:pt>
    <dgm:pt modelId="{43359803-C500-48AE-8B49-0F58AA608333}" type="sibTrans" cxnId="{2694918E-DF68-4171-8DAC-09D56AA36F82}">
      <dgm:prSet/>
      <dgm:spPr/>
      <dgm:t>
        <a:bodyPr/>
        <a:lstStyle/>
        <a:p>
          <a:endParaRPr lang="en-US"/>
        </a:p>
      </dgm:t>
    </dgm:pt>
    <dgm:pt modelId="{C3D91D87-AE5B-4F88-B195-B2DD50EF47C1}">
      <dgm:prSet/>
      <dgm:spPr/>
      <dgm:t>
        <a:bodyPr/>
        <a:lstStyle/>
        <a:p>
          <a:pPr rtl="0"/>
          <a:r>
            <a:rPr lang="en-US" dirty="0" smtClean="0"/>
            <a:t>The study finds that grade inflation has been most noticeable at high schools with students who are wealthier than average and where the majority of students are white. </a:t>
          </a:r>
          <a:endParaRPr lang="en-US" dirty="0"/>
        </a:p>
      </dgm:t>
    </dgm:pt>
    <dgm:pt modelId="{603B5636-E2A4-41EF-A706-F865C7860D55}" type="parTrans" cxnId="{4DC335CE-72F1-47BE-A7DB-949C8DAB3AE2}">
      <dgm:prSet/>
      <dgm:spPr/>
      <dgm:t>
        <a:bodyPr/>
        <a:lstStyle/>
        <a:p>
          <a:endParaRPr lang="en-US"/>
        </a:p>
      </dgm:t>
    </dgm:pt>
    <dgm:pt modelId="{9EA4254A-8D3F-4CFE-ABDD-022A181DD43E}" type="sibTrans" cxnId="{4DC335CE-72F1-47BE-A7DB-949C8DAB3AE2}">
      <dgm:prSet/>
      <dgm:spPr/>
      <dgm:t>
        <a:bodyPr/>
        <a:lstStyle/>
        <a:p>
          <a:endParaRPr lang="en-US"/>
        </a:p>
      </dgm:t>
    </dgm:pt>
    <dgm:pt modelId="{059727B0-BA58-4251-A81F-C0B36CD2EF18}">
      <dgm:prSet/>
      <dgm:spPr/>
      <dgm:t>
        <a:bodyPr/>
        <a:lstStyle/>
        <a:p>
          <a:pPr rtl="0"/>
          <a:r>
            <a:rPr lang="en-US" u="sng" dirty="0" smtClean="0">
              <a:hlinkClick xmlns:r="http://schemas.openxmlformats.org/officeDocument/2006/relationships" r:id="rId1"/>
            </a:rPr>
            <a:t>Research</a:t>
          </a:r>
          <a:r>
            <a:rPr lang="en-US" dirty="0" smtClean="0"/>
            <a:t> shows that admissions test (SAT/ACT) have an economic, racial and gender bias. </a:t>
          </a:r>
          <a:endParaRPr lang="en-US" dirty="0"/>
        </a:p>
      </dgm:t>
    </dgm:pt>
    <dgm:pt modelId="{4AC1360A-44AA-4E36-836B-52C62CA701C9}" type="parTrans" cxnId="{CAE4539C-F0C6-439C-BA58-91C132054172}">
      <dgm:prSet/>
      <dgm:spPr/>
      <dgm:t>
        <a:bodyPr/>
        <a:lstStyle/>
        <a:p>
          <a:endParaRPr lang="en-US"/>
        </a:p>
      </dgm:t>
    </dgm:pt>
    <dgm:pt modelId="{BD0968E9-F942-4086-AD75-7DD75EB872FE}" type="sibTrans" cxnId="{CAE4539C-F0C6-439C-BA58-91C132054172}">
      <dgm:prSet/>
      <dgm:spPr/>
      <dgm:t>
        <a:bodyPr/>
        <a:lstStyle/>
        <a:p>
          <a:endParaRPr lang="en-US"/>
        </a:p>
      </dgm:t>
    </dgm:pt>
    <dgm:pt modelId="{77F6EE4A-C236-4462-AA50-FAF8AD66096F}">
      <dgm:prSet/>
      <dgm:spPr/>
      <dgm:t>
        <a:bodyPr/>
        <a:lstStyle/>
        <a:p>
          <a:pPr rtl="0"/>
          <a:r>
            <a:rPr lang="en-US" dirty="0" smtClean="0"/>
            <a:t>Research evidence consistently finds that Black and Latino students score lower on the SAT</a:t>
          </a:r>
          <a:endParaRPr lang="en-US" dirty="0"/>
        </a:p>
      </dgm:t>
    </dgm:pt>
    <dgm:pt modelId="{6D72BCAF-7B35-4717-A080-D2AAE7941CDA}" type="parTrans" cxnId="{CCC107F9-233D-4FDA-854F-FECD1C303664}">
      <dgm:prSet/>
      <dgm:spPr/>
      <dgm:t>
        <a:bodyPr/>
        <a:lstStyle/>
        <a:p>
          <a:endParaRPr lang="en-US"/>
        </a:p>
      </dgm:t>
    </dgm:pt>
    <dgm:pt modelId="{E99FF941-97DD-4F13-9080-B0543EE25969}" type="sibTrans" cxnId="{CCC107F9-233D-4FDA-854F-FECD1C303664}">
      <dgm:prSet/>
      <dgm:spPr/>
      <dgm:t>
        <a:bodyPr/>
        <a:lstStyle/>
        <a:p>
          <a:endParaRPr lang="en-US"/>
        </a:p>
      </dgm:t>
    </dgm:pt>
    <dgm:pt modelId="{5F012556-D9A6-4ED9-AC05-CC23B0895154}" type="pres">
      <dgm:prSet presAssocID="{26137768-CDD4-483A-A830-7071FE8A5478}" presName="composite" presStyleCnt="0">
        <dgm:presLayoutVars>
          <dgm:chMax val="1"/>
          <dgm:dir/>
          <dgm:resizeHandles val="exact"/>
        </dgm:presLayoutVars>
      </dgm:prSet>
      <dgm:spPr/>
      <dgm:t>
        <a:bodyPr/>
        <a:lstStyle/>
        <a:p>
          <a:endParaRPr lang="en-US"/>
        </a:p>
      </dgm:t>
    </dgm:pt>
    <dgm:pt modelId="{5387DEB3-81FD-4774-B0F1-A7AF301D57F4}" type="pres">
      <dgm:prSet presAssocID="{59F5BABA-126A-49E8-A35A-1C1F8ABBA7F4}" presName="roof" presStyleLbl="dkBgShp" presStyleIdx="0" presStyleCnt="2"/>
      <dgm:spPr/>
      <dgm:t>
        <a:bodyPr/>
        <a:lstStyle/>
        <a:p>
          <a:endParaRPr lang="en-US"/>
        </a:p>
      </dgm:t>
    </dgm:pt>
    <dgm:pt modelId="{A2596DE7-C672-4CB7-A141-BB82C30884DB}" type="pres">
      <dgm:prSet presAssocID="{59F5BABA-126A-49E8-A35A-1C1F8ABBA7F4}" presName="pillars" presStyleCnt="0"/>
      <dgm:spPr/>
    </dgm:pt>
    <dgm:pt modelId="{EE3D722B-07B4-4C5D-B5E5-457E6C0887F0}" type="pres">
      <dgm:prSet presAssocID="{59F5BABA-126A-49E8-A35A-1C1F8ABBA7F4}" presName="pillar1" presStyleLbl="node1" presStyleIdx="0" presStyleCnt="3">
        <dgm:presLayoutVars>
          <dgm:bulletEnabled val="1"/>
        </dgm:presLayoutVars>
      </dgm:prSet>
      <dgm:spPr/>
      <dgm:t>
        <a:bodyPr/>
        <a:lstStyle/>
        <a:p>
          <a:endParaRPr lang="en-US"/>
        </a:p>
      </dgm:t>
    </dgm:pt>
    <dgm:pt modelId="{25AB8A84-1E2C-43FD-BF97-889AB359D3FA}" type="pres">
      <dgm:prSet presAssocID="{C3D91D87-AE5B-4F88-B195-B2DD50EF47C1}" presName="pillarX" presStyleLbl="node1" presStyleIdx="1" presStyleCnt="3">
        <dgm:presLayoutVars>
          <dgm:bulletEnabled val="1"/>
        </dgm:presLayoutVars>
      </dgm:prSet>
      <dgm:spPr/>
      <dgm:t>
        <a:bodyPr/>
        <a:lstStyle/>
        <a:p>
          <a:endParaRPr lang="en-US"/>
        </a:p>
      </dgm:t>
    </dgm:pt>
    <dgm:pt modelId="{D6B2D17C-4BE2-447D-BE15-27956F418631}" type="pres">
      <dgm:prSet presAssocID="{059727B0-BA58-4251-A81F-C0B36CD2EF18}" presName="pillarX" presStyleLbl="node1" presStyleIdx="2" presStyleCnt="3">
        <dgm:presLayoutVars>
          <dgm:bulletEnabled val="1"/>
        </dgm:presLayoutVars>
      </dgm:prSet>
      <dgm:spPr/>
      <dgm:t>
        <a:bodyPr/>
        <a:lstStyle/>
        <a:p>
          <a:endParaRPr lang="en-US"/>
        </a:p>
      </dgm:t>
    </dgm:pt>
    <dgm:pt modelId="{8E135D48-2475-4FC6-8926-DC625F7EAEFB}" type="pres">
      <dgm:prSet presAssocID="{59F5BABA-126A-49E8-A35A-1C1F8ABBA7F4}" presName="base" presStyleLbl="dkBgShp" presStyleIdx="1" presStyleCnt="2"/>
      <dgm:spPr/>
    </dgm:pt>
  </dgm:ptLst>
  <dgm:cxnLst>
    <dgm:cxn modelId="{A637CD2A-C9D8-47EA-A601-304A1C728F7D}" type="presOf" srcId="{77F6EE4A-C236-4462-AA50-FAF8AD66096F}" destId="{D6B2D17C-4BE2-447D-BE15-27956F418631}" srcOrd="0" destOrd="1" presId="urn:microsoft.com/office/officeart/2005/8/layout/hList3"/>
    <dgm:cxn modelId="{38A768B9-52F7-48C0-8D2C-06140C649366}" type="presOf" srcId="{26137768-CDD4-483A-A830-7071FE8A5478}" destId="{5F012556-D9A6-4ED9-AC05-CC23B0895154}" srcOrd="0" destOrd="0" presId="urn:microsoft.com/office/officeart/2005/8/layout/hList3"/>
    <dgm:cxn modelId="{239479EE-FF20-4041-987D-7E7F18081B1D}" type="presOf" srcId="{C3D91D87-AE5B-4F88-B195-B2DD50EF47C1}" destId="{25AB8A84-1E2C-43FD-BF97-889AB359D3FA}" srcOrd="0" destOrd="0" presId="urn:microsoft.com/office/officeart/2005/8/layout/hList3"/>
    <dgm:cxn modelId="{4DC335CE-72F1-47BE-A7DB-949C8DAB3AE2}" srcId="{59F5BABA-126A-49E8-A35A-1C1F8ABBA7F4}" destId="{C3D91D87-AE5B-4F88-B195-B2DD50EF47C1}" srcOrd="1" destOrd="0" parTransId="{603B5636-E2A4-41EF-A706-F865C7860D55}" sibTransId="{9EA4254A-8D3F-4CFE-ABDD-022A181DD43E}"/>
    <dgm:cxn modelId="{E8206887-E531-48B9-BA73-C1F61058198E}" type="presOf" srcId="{059727B0-BA58-4251-A81F-C0B36CD2EF18}" destId="{D6B2D17C-4BE2-447D-BE15-27956F418631}" srcOrd="0" destOrd="0" presId="urn:microsoft.com/office/officeart/2005/8/layout/hList3"/>
    <dgm:cxn modelId="{1D04B65E-0661-439D-A63A-AADD410371B5}" type="presOf" srcId="{59F5BABA-126A-49E8-A35A-1C1F8ABBA7F4}" destId="{5387DEB3-81FD-4774-B0F1-A7AF301D57F4}" srcOrd="0" destOrd="0" presId="urn:microsoft.com/office/officeart/2005/8/layout/hList3"/>
    <dgm:cxn modelId="{33A72F0A-C318-4B96-990D-BBE10873C157}" type="presOf" srcId="{FF703CAE-C848-4B53-A323-9EC4009090B4}" destId="{EE3D722B-07B4-4C5D-B5E5-457E6C0887F0}" srcOrd="0" destOrd="0" presId="urn:microsoft.com/office/officeart/2005/8/layout/hList3"/>
    <dgm:cxn modelId="{CCC107F9-233D-4FDA-854F-FECD1C303664}" srcId="{059727B0-BA58-4251-A81F-C0B36CD2EF18}" destId="{77F6EE4A-C236-4462-AA50-FAF8AD66096F}" srcOrd="0" destOrd="0" parTransId="{6D72BCAF-7B35-4717-A080-D2AAE7941CDA}" sibTransId="{E99FF941-97DD-4F13-9080-B0543EE25969}"/>
    <dgm:cxn modelId="{2694918E-DF68-4171-8DAC-09D56AA36F82}" srcId="{59F5BABA-126A-49E8-A35A-1C1F8ABBA7F4}" destId="{FF703CAE-C848-4B53-A323-9EC4009090B4}" srcOrd="0" destOrd="0" parTransId="{17766FF0-DA2C-4FAD-A8C6-6D59C0FADE50}" sibTransId="{43359803-C500-48AE-8B49-0F58AA608333}"/>
    <dgm:cxn modelId="{CAE4539C-F0C6-439C-BA58-91C132054172}" srcId="{59F5BABA-126A-49E8-A35A-1C1F8ABBA7F4}" destId="{059727B0-BA58-4251-A81F-C0B36CD2EF18}" srcOrd="2" destOrd="0" parTransId="{4AC1360A-44AA-4E36-836B-52C62CA701C9}" sibTransId="{BD0968E9-F942-4086-AD75-7DD75EB872FE}"/>
    <dgm:cxn modelId="{82FA0822-0032-4712-A9AD-EFFA95410950}" srcId="{26137768-CDD4-483A-A830-7071FE8A5478}" destId="{59F5BABA-126A-49E8-A35A-1C1F8ABBA7F4}" srcOrd="0" destOrd="0" parTransId="{8C525A31-8822-4855-8D63-4D7ED5549414}" sibTransId="{E0766415-44DD-4D45-9573-1FA7C61A5CE9}"/>
    <dgm:cxn modelId="{CD7705DA-BB9D-422B-A370-60E38474148C}" type="presParOf" srcId="{5F012556-D9A6-4ED9-AC05-CC23B0895154}" destId="{5387DEB3-81FD-4774-B0F1-A7AF301D57F4}" srcOrd="0" destOrd="0" presId="urn:microsoft.com/office/officeart/2005/8/layout/hList3"/>
    <dgm:cxn modelId="{5CACE027-956F-4D96-8F2A-915EC510C53E}" type="presParOf" srcId="{5F012556-D9A6-4ED9-AC05-CC23B0895154}" destId="{A2596DE7-C672-4CB7-A141-BB82C30884DB}" srcOrd="1" destOrd="0" presId="urn:microsoft.com/office/officeart/2005/8/layout/hList3"/>
    <dgm:cxn modelId="{C125EC37-07AF-4851-9221-5360689479D9}" type="presParOf" srcId="{A2596DE7-C672-4CB7-A141-BB82C30884DB}" destId="{EE3D722B-07B4-4C5D-B5E5-457E6C0887F0}" srcOrd="0" destOrd="0" presId="urn:microsoft.com/office/officeart/2005/8/layout/hList3"/>
    <dgm:cxn modelId="{E8100A24-3DB5-45C3-9C47-AD04C0BDD652}" type="presParOf" srcId="{A2596DE7-C672-4CB7-A141-BB82C30884DB}" destId="{25AB8A84-1E2C-43FD-BF97-889AB359D3FA}" srcOrd="1" destOrd="0" presId="urn:microsoft.com/office/officeart/2005/8/layout/hList3"/>
    <dgm:cxn modelId="{94BFFEBC-322C-47AC-8FA7-4B42E9392D64}" type="presParOf" srcId="{A2596DE7-C672-4CB7-A141-BB82C30884DB}" destId="{D6B2D17C-4BE2-447D-BE15-27956F418631}" srcOrd="2" destOrd="0" presId="urn:microsoft.com/office/officeart/2005/8/layout/hList3"/>
    <dgm:cxn modelId="{7B12A909-010C-4F28-B407-04D96AFBFB1B}" type="presParOf" srcId="{5F012556-D9A6-4ED9-AC05-CC23B0895154}" destId="{8E135D48-2475-4FC6-8926-DC625F7EAE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6250A-FB0D-4C73-A123-C2E604DE576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E3BAF85F-7C23-4C6B-9AF2-ADA2626951DE}">
      <dgm:prSet/>
      <dgm:spPr/>
      <dgm:t>
        <a:bodyPr/>
        <a:lstStyle/>
        <a:p>
          <a:pPr rtl="0"/>
          <a:r>
            <a:rPr lang="en-US" smtClean="0"/>
            <a:t>Persistent Disadvantage</a:t>
          </a:r>
          <a:endParaRPr lang="en-US"/>
        </a:p>
      </dgm:t>
    </dgm:pt>
    <dgm:pt modelId="{A28A9FC8-C085-4B34-A2E7-9C83EE07DA73}" type="parTrans" cxnId="{EC062E6B-463B-422D-B4D5-5661383C2605}">
      <dgm:prSet/>
      <dgm:spPr/>
      <dgm:t>
        <a:bodyPr/>
        <a:lstStyle/>
        <a:p>
          <a:endParaRPr lang="en-US"/>
        </a:p>
      </dgm:t>
    </dgm:pt>
    <dgm:pt modelId="{37847E81-4508-4C07-B72E-490655431B01}" type="sibTrans" cxnId="{EC062E6B-463B-422D-B4D5-5661383C2605}">
      <dgm:prSet/>
      <dgm:spPr/>
      <dgm:t>
        <a:bodyPr/>
        <a:lstStyle/>
        <a:p>
          <a:endParaRPr lang="en-US"/>
        </a:p>
      </dgm:t>
    </dgm:pt>
    <dgm:pt modelId="{801A8643-60B2-4F39-B700-38350734D425}">
      <dgm:prSet/>
      <dgm:spPr/>
      <dgm:t>
        <a:bodyPr/>
        <a:lstStyle/>
        <a:p>
          <a:pPr rtl="0"/>
          <a:r>
            <a:rPr lang="en-US" dirty="0" smtClean="0"/>
            <a:t>Colleges use non-academic factors in admissions decisions like: </a:t>
          </a:r>
          <a:endParaRPr lang="en-US" dirty="0"/>
        </a:p>
      </dgm:t>
    </dgm:pt>
    <dgm:pt modelId="{605E9F6F-24F2-4426-8EBD-C3738E51C837}" type="parTrans" cxnId="{A94AE258-AF4D-4EB6-8C87-568C79B2C32B}">
      <dgm:prSet/>
      <dgm:spPr/>
      <dgm:t>
        <a:bodyPr/>
        <a:lstStyle/>
        <a:p>
          <a:endParaRPr lang="en-US"/>
        </a:p>
      </dgm:t>
    </dgm:pt>
    <dgm:pt modelId="{D6F866CA-8E47-4136-A34E-780FF95A4687}" type="sibTrans" cxnId="{A94AE258-AF4D-4EB6-8C87-568C79B2C32B}">
      <dgm:prSet/>
      <dgm:spPr/>
      <dgm:t>
        <a:bodyPr/>
        <a:lstStyle/>
        <a:p>
          <a:endParaRPr lang="en-US"/>
        </a:p>
      </dgm:t>
    </dgm:pt>
    <dgm:pt modelId="{AFFABBEA-9151-4304-9B21-0290D251FAB0}">
      <dgm:prSet/>
      <dgm:spPr/>
      <dgm:t>
        <a:bodyPr/>
        <a:lstStyle/>
        <a:p>
          <a:pPr rtl="0"/>
          <a:r>
            <a:rPr lang="en-US" dirty="0" smtClean="0"/>
            <a:t>Legacy status (9.1%), extracurricular activities (31%), and indicators of demonstrated interest (39%). </a:t>
          </a:r>
          <a:endParaRPr lang="en-US" dirty="0"/>
        </a:p>
      </dgm:t>
    </dgm:pt>
    <dgm:pt modelId="{0C7EBB56-C6BD-408F-B62E-145E29B56794}" type="parTrans" cxnId="{4C84F35C-A831-4D85-8F45-0AF4AAD9E20B}">
      <dgm:prSet/>
      <dgm:spPr/>
      <dgm:t>
        <a:bodyPr/>
        <a:lstStyle/>
        <a:p>
          <a:endParaRPr lang="en-US"/>
        </a:p>
      </dgm:t>
    </dgm:pt>
    <dgm:pt modelId="{2C59D99D-9C4F-474D-8E4D-2493ECF58E09}" type="sibTrans" cxnId="{4C84F35C-A831-4D85-8F45-0AF4AAD9E20B}">
      <dgm:prSet/>
      <dgm:spPr/>
      <dgm:t>
        <a:bodyPr/>
        <a:lstStyle/>
        <a:p>
          <a:endParaRPr lang="en-US"/>
        </a:p>
      </dgm:t>
    </dgm:pt>
    <dgm:pt modelId="{23CA50BF-75A3-4F5B-B3DF-5B59D6F6E81E}">
      <dgm:prSet/>
      <dgm:spPr/>
      <dgm:t>
        <a:bodyPr/>
        <a:lstStyle/>
        <a:p>
          <a:pPr rtl="0"/>
          <a:r>
            <a:rPr lang="en-US" dirty="0" smtClean="0"/>
            <a:t>Institutions take the group of students deemed academically qualified based on formulas that disadvantage students and judge them on factors that further exacerbate inequities. </a:t>
          </a:r>
          <a:endParaRPr lang="en-US" dirty="0"/>
        </a:p>
      </dgm:t>
    </dgm:pt>
    <dgm:pt modelId="{EAF3D5BC-7EF0-4818-A434-7543A0C6680D}" type="parTrans" cxnId="{5B14666B-5149-4098-876D-259042EB906B}">
      <dgm:prSet/>
      <dgm:spPr/>
      <dgm:t>
        <a:bodyPr/>
        <a:lstStyle/>
        <a:p>
          <a:endParaRPr lang="en-US"/>
        </a:p>
      </dgm:t>
    </dgm:pt>
    <dgm:pt modelId="{EC294AA8-274B-434B-A0FF-1871AB5347B7}" type="sibTrans" cxnId="{5B14666B-5149-4098-876D-259042EB906B}">
      <dgm:prSet/>
      <dgm:spPr/>
      <dgm:t>
        <a:bodyPr/>
        <a:lstStyle/>
        <a:p>
          <a:endParaRPr lang="en-US"/>
        </a:p>
      </dgm:t>
    </dgm:pt>
    <dgm:pt modelId="{38141DAD-21B2-4BDD-94EC-FDFFD6421C67}">
      <dgm:prSet/>
      <dgm:spPr/>
      <dgm:t>
        <a:bodyPr/>
        <a:lstStyle/>
        <a:p>
          <a:pPr rtl="0"/>
          <a:r>
            <a:rPr lang="en-US" dirty="0" smtClean="0"/>
            <a:t>Students can’t participate in debate  if they’re busy working a part time job to, and they may not have the time or resources to travel out of town for campus tours, both of which would score them extra points in holistic review. </a:t>
          </a:r>
          <a:endParaRPr lang="en-US" dirty="0"/>
        </a:p>
      </dgm:t>
    </dgm:pt>
    <dgm:pt modelId="{D78DDDC3-1FF8-492F-99D7-216C660BB0D1}" type="parTrans" cxnId="{45F9A560-5E50-48EA-9C9B-874C6364B7A5}">
      <dgm:prSet/>
      <dgm:spPr/>
      <dgm:t>
        <a:bodyPr/>
        <a:lstStyle/>
        <a:p>
          <a:endParaRPr lang="en-US"/>
        </a:p>
      </dgm:t>
    </dgm:pt>
    <dgm:pt modelId="{52CA0F1C-DA88-458B-8465-B8E767AEF3FA}" type="sibTrans" cxnId="{45F9A560-5E50-48EA-9C9B-874C6364B7A5}">
      <dgm:prSet/>
      <dgm:spPr/>
      <dgm:t>
        <a:bodyPr/>
        <a:lstStyle/>
        <a:p>
          <a:endParaRPr lang="en-US"/>
        </a:p>
      </dgm:t>
    </dgm:pt>
    <dgm:pt modelId="{8EBD068D-239E-4BDD-8094-C76C2833A3E9}">
      <dgm:prSet/>
      <dgm:spPr/>
      <dgm:t>
        <a:bodyPr/>
        <a:lstStyle/>
        <a:p>
          <a:pPr rtl="0"/>
          <a:r>
            <a:rPr lang="en-US" dirty="0" smtClean="0"/>
            <a:t>Wealthy students are also more likely to have access to a college counselor in their high school to help them write admissions essays, apply for scholarships, and tailor their applications.</a:t>
          </a:r>
          <a:endParaRPr lang="en-US" dirty="0"/>
        </a:p>
      </dgm:t>
    </dgm:pt>
    <dgm:pt modelId="{4685012C-FEB4-41BC-950D-DB1C821FA6F6}" type="parTrans" cxnId="{C88647B9-36DD-4166-BADE-43810054A594}">
      <dgm:prSet/>
      <dgm:spPr/>
      <dgm:t>
        <a:bodyPr/>
        <a:lstStyle/>
        <a:p>
          <a:endParaRPr lang="en-US"/>
        </a:p>
      </dgm:t>
    </dgm:pt>
    <dgm:pt modelId="{B5B43DD4-FD42-401B-B0A0-BE8F035FD044}" type="sibTrans" cxnId="{C88647B9-36DD-4166-BADE-43810054A594}">
      <dgm:prSet/>
      <dgm:spPr/>
      <dgm:t>
        <a:bodyPr/>
        <a:lstStyle/>
        <a:p>
          <a:endParaRPr lang="en-US"/>
        </a:p>
      </dgm:t>
    </dgm:pt>
    <dgm:pt modelId="{102FF4ED-ABFC-42D3-9680-F4906BA80782}" type="pres">
      <dgm:prSet presAssocID="{8C96250A-FB0D-4C73-A123-C2E604DE5763}" presName="composite" presStyleCnt="0">
        <dgm:presLayoutVars>
          <dgm:chMax val="1"/>
          <dgm:dir/>
          <dgm:resizeHandles val="exact"/>
        </dgm:presLayoutVars>
      </dgm:prSet>
      <dgm:spPr/>
      <dgm:t>
        <a:bodyPr/>
        <a:lstStyle/>
        <a:p>
          <a:endParaRPr lang="en-US"/>
        </a:p>
      </dgm:t>
    </dgm:pt>
    <dgm:pt modelId="{E45456AD-8E55-436D-B049-7BEF420CA722}" type="pres">
      <dgm:prSet presAssocID="{E3BAF85F-7C23-4C6B-9AF2-ADA2626951DE}" presName="roof" presStyleLbl="dkBgShp" presStyleIdx="0" presStyleCnt="2"/>
      <dgm:spPr/>
      <dgm:t>
        <a:bodyPr/>
        <a:lstStyle/>
        <a:p>
          <a:endParaRPr lang="en-US"/>
        </a:p>
      </dgm:t>
    </dgm:pt>
    <dgm:pt modelId="{F06789A2-AC0A-4A1C-BF72-F0B09E4DB694}" type="pres">
      <dgm:prSet presAssocID="{E3BAF85F-7C23-4C6B-9AF2-ADA2626951DE}" presName="pillars" presStyleCnt="0"/>
      <dgm:spPr/>
    </dgm:pt>
    <dgm:pt modelId="{BE92D352-01A8-4FEC-9E0F-788B4C3715C9}" type="pres">
      <dgm:prSet presAssocID="{E3BAF85F-7C23-4C6B-9AF2-ADA2626951DE}" presName="pillar1" presStyleLbl="node1" presStyleIdx="0" presStyleCnt="3">
        <dgm:presLayoutVars>
          <dgm:bulletEnabled val="1"/>
        </dgm:presLayoutVars>
      </dgm:prSet>
      <dgm:spPr/>
      <dgm:t>
        <a:bodyPr/>
        <a:lstStyle/>
        <a:p>
          <a:endParaRPr lang="en-US"/>
        </a:p>
      </dgm:t>
    </dgm:pt>
    <dgm:pt modelId="{C91CC8E6-5318-4CB2-810D-DAAE89974CF9}" type="pres">
      <dgm:prSet presAssocID="{23CA50BF-75A3-4F5B-B3DF-5B59D6F6E81E}" presName="pillarX" presStyleLbl="node1" presStyleIdx="1" presStyleCnt="3">
        <dgm:presLayoutVars>
          <dgm:bulletEnabled val="1"/>
        </dgm:presLayoutVars>
      </dgm:prSet>
      <dgm:spPr/>
      <dgm:t>
        <a:bodyPr/>
        <a:lstStyle/>
        <a:p>
          <a:endParaRPr lang="en-US"/>
        </a:p>
      </dgm:t>
    </dgm:pt>
    <dgm:pt modelId="{E6AEC398-EF7D-49A2-B37F-C475E37B7D5D}" type="pres">
      <dgm:prSet presAssocID="{8EBD068D-239E-4BDD-8094-C76C2833A3E9}" presName="pillarX" presStyleLbl="node1" presStyleIdx="2" presStyleCnt="3">
        <dgm:presLayoutVars>
          <dgm:bulletEnabled val="1"/>
        </dgm:presLayoutVars>
      </dgm:prSet>
      <dgm:spPr/>
      <dgm:t>
        <a:bodyPr/>
        <a:lstStyle/>
        <a:p>
          <a:endParaRPr lang="en-US"/>
        </a:p>
      </dgm:t>
    </dgm:pt>
    <dgm:pt modelId="{B37DFF93-4270-4BA1-A7A9-7BAA3EC427AE}" type="pres">
      <dgm:prSet presAssocID="{E3BAF85F-7C23-4C6B-9AF2-ADA2626951DE}" presName="base" presStyleLbl="dkBgShp" presStyleIdx="1" presStyleCnt="2"/>
      <dgm:spPr/>
    </dgm:pt>
  </dgm:ptLst>
  <dgm:cxnLst>
    <dgm:cxn modelId="{EC062E6B-463B-422D-B4D5-5661383C2605}" srcId="{8C96250A-FB0D-4C73-A123-C2E604DE5763}" destId="{E3BAF85F-7C23-4C6B-9AF2-ADA2626951DE}" srcOrd="0" destOrd="0" parTransId="{A28A9FC8-C085-4B34-A2E7-9C83EE07DA73}" sibTransId="{37847E81-4508-4C07-B72E-490655431B01}"/>
    <dgm:cxn modelId="{37CE6279-3746-4BCA-9677-7FBD364C2CFC}" type="presOf" srcId="{23CA50BF-75A3-4F5B-B3DF-5B59D6F6E81E}" destId="{C91CC8E6-5318-4CB2-810D-DAAE89974CF9}" srcOrd="0" destOrd="0" presId="urn:microsoft.com/office/officeart/2005/8/layout/hList3"/>
    <dgm:cxn modelId="{C88647B9-36DD-4166-BADE-43810054A594}" srcId="{E3BAF85F-7C23-4C6B-9AF2-ADA2626951DE}" destId="{8EBD068D-239E-4BDD-8094-C76C2833A3E9}" srcOrd="2" destOrd="0" parTransId="{4685012C-FEB4-41BC-950D-DB1C821FA6F6}" sibTransId="{B5B43DD4-FD42-401B-B0A0-BE8F035FD044}"/>
    <dgm:cxn modelId="{0E4C8128-9055-446F-A42D-4A4D4F3716AD}" type="presOf" srcId="{38141DAD-21B2-4BDD-94EC-FDFFD6421C67}" destId="{C91CC8E6-5318-4CB2-810D-DAAE89974CF9}" srcOrd="0" destOrd="1" presId="urn:microsoft.com/office/officeart/2005/8/layout/hList3"/>
    <dgm:cxn modelId="{7E8E5DD7-82EA-4E2F-8542-D5F767C0E4CB}" type="presOf" srcId="{8C96250A-FB0D-4C73-A123-C2E604DE5763}" destId="{102FF4ED-ABFC-42D3-9680-F4906BA80782}" srcOrd="0" destOrd="0" presId="urn:microsoft.com/office/officeart/2005/8/layout/hList3"/>
    <dgm:cxn modelId="{8C5DE41B-AACF-4D5C-B7EE-90946FC6C261}" type="presOf" srcId="{801A8643-60B2-4F39-B700-38350734D425}" destId="{BE92D352-01A8-4FEC-9E0F-788B4C3715C9}" srcOrd="0" destOrd="0" presId="urn:microsoft.com/office/officeart/2005/8/layout/hList3"/>
    <dgm:cxn modelId="{5B14666B-5149-4098-876D-259042EB906B}" srcId="{E3BAF85F-7C23-4C6B-9AF2-ADA2626951DE}" destId="{23CA50BF-75A3-4F5B-B3DF-5B59D6F6E81E}" srcOrd="1" destOrd="0" parTransId="{EAF3D5BC-7EF0-4818-A434-7543A0C6680D}" sibTransId="{EC294AA8-274B-434B-A0FF-1871AB5347B7}"/>
    <dgm:cxn modelId="{DE5CB1CD-664D-414D-AAE8-400224850147}" type="presOf" srcId="{8EBD068D-239E-4BDD-8094-C76C2833A3E9}" destId="{E6AEC398-EF7D-49A2-B37F-C475E37B7D5D}" srcOrd="0" destOrd="0" presId="urn:microsoft.com/office/officeart/2005/8/layout/hList3"/>
    <dgm:cxn modelId="{65E74666-0771-4278-B42F-16DC5D5FB001}" type="presOf" srcId="{AFFABBEA-9151-4304-9B21-0290D251FAB0}" destId="{BE92D352-01A8-4FEC-9E0F-788B4C3715C9}" srcOrd="0" destOrd="1" presId="urn:microsoft.com/office/officeart/2005/8/layout/hList3"/>
    <dgm:cxn modelId="{08BC52F4-3786-423E-81D0-F47C8DD0438B}" type="presOf" srcId="{E3BAF85F-7C23-4C6B-9AF2-ADA2626951DE}" destId="{E45456AD-8E55-436D-B049-7BEF420CA722}" srcOrd="0" destOrd="0" presId="urn:microsoft.com/office/officeart/2005/8/layout/hList3"/>
    <dgm:cxn modelId="{45F9A560-5E50-48EA-9C9B-874C6364B7A5}" srcId="{23CA50BF-75A3-4F5B-B3DF-5B59D6F6E81E}" destId="{38141DAD-21B2-4BDD-94EC-FDFFD6421C67}" srcOrd="0" destOrd="0" parTransId="{D78DDDC3-1FF8-492F-99D7-216C660BB0D1}" sibTransId="{52CA0F1C-DA88-458B-8465-B8E767AEF3FA}"/>
    <dgm:cxn modelId="{A94AE258-AF4D-4EB6-8C87-568C79B2C32B}" srcId="{E3BAF85F-7C23-4C6B-9AF2-ADA2626951DE}" destId="{801A8643-60B2-4F39-B700-38350734D425}" srcOrd="0" destOrd="0" parTransId="{605E9F6F-24F2-4426-8EBD-C3738E51C837}" sibTransId="{D6F866CA-8E47-4136-A34E-780FF95A4687}"/>
    <dgm:cxn modelId="{4C84F35C-A831-4D85-8F45-0AF4AAD9E20B}" srcId="{801A8643-60B2-4F39-B700-38350734D425}" destId="{AFFABBEA-9151-4304-9B21-0290D251FAB0}" srcOrd="0" destOrd="0" parTransId="{0C7EBB56-C6BD-408F-B62E-145E29B56794}" sibTransId="{2C59D99D-9C4F-474D-8E4D-2493ECF58E09}"/>
    <dgm:cxn modelId="{1157243C-3CBC-464C-888D-ECF90A84A1DC}" type="presParOf" srcId="{102FF4ED-ABFC-42D3-9680-F4906BA80782}" destId="{E45456AD-8E55-436D-B049-7BEF420CA722}" srcOrd="0" destOrd="0" presId="urn:microsoft.com/office/officeart/2005/8/layout/hList3"/>
    <dgm:cxn modelId="{C5F89095-6108-4F5A-9AD4-B53FEFF8F56E}" type="presParOf" srcId="{102FF4ED-ABFC-42D3-9680-F4906BA80782}" destId="{F06789A2-AC0A-4A1C-BF72-F0B09E4DB694}" srcOrd="1" destOrd="0" presId="urn:microsoft.com/office/officeart/2005/8/layout/hList3"/>
    <dgm:cxn modelId="{9AC018AB-F140-4A9F-9CA8-9A8A6C00CE40}" type="presParOf" srcId="{F06789A2-AC0A-4A1C-BF72-F0B09E4DB694}" destId="{BE92D352-01A8-4FEC-9E0F-788B4C3715C9}" srcOrd="0" destOrd="0" presId="urn:microsoft.com/office/officeart/2005/8/layout/hList3"/>
    <dgm:cxn modelId="{EC320C10-86E1-45FE-8BD2-79524F953942}" type="presParOf" srcId="{F06789A2-AC0A-4A1C-BF72-F0B09E4DB694}" destId="{C91CC8E6-5318-4CB2-810D-DAAE89974CF9}" srcOrd="1" destOrd="0" presId="urn:microsoft.com/office/officeart/2005/8/layout/hList3"/>
    <dgm:cxn modelId="{FCB4248A-D1AE-4604-9B0E-F942B5E25B96}" type="presParOf" srcId="{F06789A2-AC0A-4A1C-BF72-F0B09E4DB694}" destId="{E6AEC398-EF7D-49A2-B37F-C475E37B7D5D}" srcOrd="2" destOrd="0" presId="urn:microsoft.com/office/officeart/2005/8/layout/hList3"/>
    <dgm:cxn modelId="{BF766716-5C04-46AA-B1FA-14982BE16B72}" type="presParOf" srcId="{102FF4ED-ABFC-42D3-9680-F4906BA80782}" destId="{B37DFF93-4270-4BA1-A7A9-7BAA3EC427A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F2DFE-284C-4570-A6A3-954EDFB28013}">
      <dsp:nvSpPr>
        <dsp:cNvPr id="0" name=""/>
        <dsp:cNvSpPr/>
      </dsp:nvSpPr>
      <dsp:spPr>
        <a:xfrm>
          <a:off x="0" y="0"/>
          <a:ext cx="11714205" cy="185722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rtl="0">
            <a:lnSpc>
              <a:spcPct val="90000"/>
            </a:lnSpc>
            <a:spcBef>
              <a:spcPct val="0"/>
            </a:spcBef>
            <a:spcAft>
              <a:spcPct val="35000"/>
            </a:spcAft>
          </a:pPr>
          <a:r>
            <a:rPr lang="en-US" sz="6300" kern="1200" dirty="0" smtClean="0"/>
            <a:t>First Generation Student Research</a:t>
          </a:r>
          <a:endParaRPr lang="en-US" sz="6300" kern="1200" dirty="0"/>
        </a:p>
      </dsp:txBody>
      <dsp:txXfrm>
        <a:off x="0" y="0"/>
        <a:ext cx="11714205" cy="1857220"/>
      </dsp:txXfrm>
    </dsp:sp>
    <dsp:sp modelId="{63C9BE07-8A81-40A3-8DE3-CF4CB6216391}">
      <dsp:nvSpPr>
        <dsp:cNvPr id="0" name=""/>
        <dsp:cNvSpPr/>
      </dsp:nvSpPr>
      <dsp:spPr>
        <a:xfrm>
          <a:off x="5719" y="1857220"/>
          <a:ext cx="3900921" cy="39001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First generation students are less likely to enroll in college</a:t>
          </a:r>
          <a:endParaRPr lang="en-US" sz="2200" kern="1200" dirty="0"/>
        </a:p>
        <a:p>
          <a:pPr marL="171450" lvl="1" indent="-171450" algn="l" defTabSz="755650" rtl="0">
            <a:lnSpc>
              <a:spcPct val="90000"/>
            </a:lnSpc>
            <a:spcBef>
              <a:spcPct val="0"/>
            </a:spcBef>
            <a:spcAft>
              <a:spcPct val="15000"/>
            </a:spcAft>
            <a:buChar char="••"/>
          </a:pPr>
          <a:r>
            <a:rPr lang="en-US" sz="1700" kern="1200" dirty="0" smtClean="0"/>
            <a:t>58% of 1</a:t>
          </a:r>
          <a:r>
            <a:rPr lang="en-US" sz="1700" kern="1200" baseline="30000" dirty="0" smtClean="0"/>
            <a:t>st</a:t>
          </a:r>
          <a:r>
            <a:rPr lang="en-US" sz="1700" kern="1200" dirty="0" smtClean="0"/>
            <a:t> Gen students enroll in college immediately following high school compared to 79% of continuing generation students.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72% of 1</a:t>
          </a:r>
          <a:r>
            <a:rPr lang="en-US" sz="1700" kern="1200" baseline="30000" dirty="0" smtClean="0"/>
            <a:t>st</a:t>
          </a:r>
          <a:r>
            <a:rPr lang="en-US" sz="1700" kern="1200" dirty="0" smtClean="0"/>
            <a:t> Gen, 84% of those whose parents had some college and 93% of students whose parents are college graduates enroll in college. </a:t>
          </a:r>
          <a:endParaRPr lang="en-US" sz="1700" kern="1200" dirty="0"/>
        </a:p>
      </dsp:txBody>
      <dsp:txXfrm>
        <a:off x="5719" y="1857220"/>
        <a:ext cx="3900921" cy="3900163"/>
      </dsp:txXfrm>
    </dsp:sp>
    <dsp:sp modelId="{6982031E-6969-48F9-8C07-647986514632}">
      <dsp:nvSpPr>
        <dsp:cNvPr id="0" name=""/>
        <dsp:cNvSpPr/>
      </dsp:nvSpPr>
      <dsp:spPr>
        <a:xfrm>
          <a:off x="3906641" y="1857220"/>
          <a:ext cx="3900921" cy="39001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First generation students are less likely to enter college academically prepared</a:t>
          </a:r>
          <a:endParaRPr lang="en-US" sz="2200" kern="1200" dirty="0"/>
        </a:p>
        <a:p>
          <a:pPr marL="171450" lvl="1" indent="-171450" algn="l" defTabSz="755650" rtl="0">
            <a:lnSpc>
              <a:spcPct val="90000"/>
            </a:lnSpc>
            <a:spcBef>
              <a:spcPct val="0"/>
            </a:spcBef>
            <a:spcAft>
              <a:spcPct val="15000"/>
            </a:spcAft>
            <a:buChar char="••"/>
          </a:pPr>
          <a:r>
            <a:rPr lang="en-US" sz="1700" kern="1200" dirty="0" smtClean="0"/>
            <a:t>Less likely to take a higher level math course </a:t>
          </a:r>
          <a:endParaRPr lang="en-US" sz="1700" kern="1200" dirty="0"/>
        </a:p>
        <a:p>
          <a:pPr marL="342900" lvl="2" indent="-171450" algn="l" defTabSz="755650" rtl="0">
            <a:lnSpc>
              <a:spcPct val="90000"/>
            </a:lnSpc>
            <a:spcBef>
              <a:spcPct val="0"/>
            </a:spcBef>
            <a:spcAft>
              <a:spcPct val="15000"/>
            </a:spcAft>
            <a:buChar char="••"/>
          </a:pPr>
          <a:r>
            <a:rPr lang="en-US" sz="1700" kern="1200" dirty="0" smtClean="0"/>
            <a:t>27% vs. 43% for students from households where a parent holds a bachelors degree.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Less Likely to take an AP or IB Course</a:t>
          </a:r>
          <a:endParaRPr lang="en-US" sz="1700" kern="1200" dirty="0"/>
        </a:p>
        <a:p>
          <a:pPr marL="342900" lvl="2" indent="-171450" algn="l" defTabSz="755650" rtl="0">
            <a:lnSpc>
              <a:spcPct val="90000"/>
            </a:lnSpc>
            <a:spcBef>
              <a:spcPct val="0"/>
            </a:spcBef>
            <a:spcAft>
              <a:spcPct val="15000"/>
            </a:spcAft>
            <a:buChar char="••"/>
          </a:pPr>
          <a:r>
            <a:rPr lang="en-US" sz="1700" kern="1200" dirty="0" smtClean="0"/>
            <a:t>18% of 1</a:t>
          </a:r>
          <a:r>
            <a:rPr lang="en-US" sz="1700" kern="1200" baseline="30000" dirty="0" smtClean="0"/>
            <a:t>st</a:t>
          </a:r>
          <a:r>
            <a:rPr lang="en-US" sz="1700" kern="1200" dirty="0" smtClean="0"/>
            <a:t> Gen took AP or IB courses compared to 44% of students from households where parents are college graduates.</a:t>
          </a:r>
          <a:endParaRPr lang="en-US" sz="1700" kern="1200" dirty="0"/>
        </a:p>
      </dsp:txBody>
      <dsp:txXfrm>
        <a:off x="3906641" y="1857220"/>
        <a:ext cx="3900921" cy="3900163"/>
      </dsp:txXfrm>
    </dsp:sp>
    <dsp:sp modelId="{57FE085E-F295-4651-BEE1-F04B4D4B3B72}">
      <dsp:nvSpPr>
        <dsp:cNvPr id="0" name=""/>
        <dsp:cNvSpPr/>
      </dsp:nvSpPr>
      <dsp:spPr>
        <a:xfrm>
          <a:off x="7807563" y="1857220"/>
          <a:ext cx="3900921" cy="39001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First generation students are less likely to have information about the college experience</a:t>
          </a:r>
          <a:endParaRPr lang="en-US" sz="2200" kern="1200" dirty="0"/>
        </a:p>
        <a:p>
          <a:pPr marL="171450" lvl="1" indent="-171450" algn="l" defTabSz="755650" rtl="0">
            <a:lnSpc>
              <a:spcPct val="90000"/>
            </a:lnSpc>
            <a:spcBef>
              <a:spcPct val="0"/>
            </a:spcBef>
            <a:spcAft>
              <a:spcPct val="15000"/>
            </a:spcAft>
            <a:buChar char="••"/>
          </a:pPr>
          <a:r>
            <a:rPr lang="en-US" sz="1700" kern="1200" dirty="0" smtClean="0"/>
            <a:t>Lack familiarity with the importance of high school curriculum and impact on college readiness (</a:t>
          </a:r>
          <a:r>
            <a:rPr lang="en-US" sz="1700" kern="1200" dirty="0" err="1" smtClean="0"/>
            <a:t>Gamez</a:t>
          </a:r>
          <a:r>
            <a:rPr lang="en-US" sz="1700" kern="1200" dirty="0" smtClean="0"/>
            <a:t>-Vargas &amp; Oliva, 2013).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Do not know how to apply, receive financial aid, or choose a major.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Less likely to know the difference between institutions, and may select one that does not suit educational needs  (Arnold, Lu, &amp; Armstrong, 2012).</a:t>
          </a:r>
          <a:endParaRPr lang="en-US" sz="1700" kern="1200" dirty="0"/>
        </a:p>
      </dsp:txBody>
      <dsp:txXfrm>
        <a:off x="7807563" y="1857220"/>
        <a:ext cx="3900921" cy="3900163"/>
      </dsp:txXfrm>
    </dsp:sp>
    <dsp:sp modelId="{00F6CFD8-736E-46C3-A0C8-F76DFD323970}">
      <dsp:nvSpPr>
        <dsp:cNvPr id="0" name=""/>
        <dsp:cNvSpPr/>
      </dsp:nvSpPr>
      <dsp:spPr>
        <a:xfrm>
          <a:off x="0" y="5757383"/>
          <a:ext cx="11714205" cy="43335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3950F-91D2-4BD8-BD22-DA96182E9A32}">
      <dsp:nvSpPr>
        <dsp:cNvPr id="0" name=""/>
        <dsp:cNvSpPr/>
      </dsp:nvSpPr>
      <dsp:spPr>
        <a:xfrm>
          <a:off x="0" y="0"/>
          <a:ext cx="11763631" cy="181273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rtl="0">
            <a:lnSpc>
              <a:spcPct val="90000"/>
            </a:lnSpc>
            <a:spcBef>
              <a:spcPct val="0"/>
            </a:spcBef>
            <a:spcAft>
              <a:spcPct val="35000"/>
            </a:spcAft>
          </a:pPr>
          <a:r>
            <a:rPr lang="en-US" sz="6400" kern="1200" dirty="0" smtClean="0"/>
            <a:t>First Generation Student Research</a:t>
          </a:r>
          <a:endParaRPr lang="en-US" sz="6400" kern="1200" dirty="0"/>
        </a:p>
      </dsp:txBody>
      <dsp:txXfrm>
        <a:off x="0" y="0"/>
        <a:ext cx="11763631" cy="1812736"/>
      </dsp:txXfrm>
    </dsp:sp>
    <dsp:sp modelId="{E324E6E6-7F95-4A41-9F50-60D8DB61A702}">
      <dsp:nvSpPr>
        <dsp:cNvPr id="0" name=""/>
        <dsp:cNvSpPr/>
      </dsp:nvSpPr>
      <dsp:spPr>
        <a:xfrm>
          <a:off x="1435" y="1812736"/>
          <a:ext cx="2352152" cy="38067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More </a:t>
          </a:r>
          <a:r>
            <a:rPr lang="en-US" sz="1900" kern="1200" dirty="0" smtClean="0"/>
            <a:t>Likely to come from a low-income household</a:t>
          </a:r>
          <a:endParaRPr lang="en-US" sz="1900" kern="1200" dirty="0"/>
        </a:p>
        <a:p>
          <a:pPr marL="114300" lvl="1" indent="-114300" algn="l" defTabSz="666750" rtl="0">
            <a:lnSpc>
              <a:spcPct val="90000"/>
            </a:lnSpc>
            <a:spcBef>
              <a:spcPct val="0"/>
            </a:spcBef>
            <a:spcAft>
              <a:spcPct val="15000"/>
            </a:spcAft>
            <a:buChar char="••"/>
          </a:pPr>
          <a:r>
            <a:rPr lang="en-US" sz="1500" kern="1200" dirty="0" smtClean="0"/>
            <a:t>27% of 1</a:t>
          </a:r>
          <a:r>
            <a:rPr lang="en-US" sz="1500" kern="1200" baseline="30000" dirty="0" smtClean="0"/>
            <a:t>st</a:t>
          </a:r>
          <a:r>
            <a:rPr lang="en-US" sz="1500" kern="1200" dirty="0" smtClean="0"/>
            <a:t> Gen students come from households earning $20K annually or less compared to 6% for continuing generations students. </a:t>
          </a:r>
          <a:endParaRPr lang="en-US" sz="1500" kern="1200" dirty="0"/>
        </a:p>
        <a:p>
          <a:pPr marL="114300" lvl="1" indent="-114300" algn="l" defTabSz="666750" rtl="0">
            <a:lnSpc>
              <a:spcPct val="90000"/>
            </a:lnSpc>
            <a:spcBef>
              <a:spcPct val="0"/>
            </a:spcBef>
            <a:spcAft>
              <a:spcPct val="15000"/>
            </a:spcAft>
            <a:buChar char="••"/>
          </a:pPr>
          <a:r>
            <a:rPr lang="en-US" sz="1500" kern="1200" dirty="0" smtClean="0"/>
            <a:t>50% of 1</a:t>
          </a:r>
          <a:r>
            <a:rPr lang="en-US" sz="1500" kern="1200" baseline="30000" dirty="0" smtClean="0"/>
            <a:t>st</a:t>
          </a:r>
          <a:r>
            <a:rPr lang="en-US" sz="1500" kern="1200" dirty="0" smtClean="0"/>
            <a:t> Gen students come from  households earning between $20K and 50K compared to 23% of continuing generation students. </a:t>
          </a:r>
          <a:endParaRPr lang="en-US" sz="1500" kern="1200" dirty="0"/>
        </a:p>
      </dsp:txBody>
      <dsp:txXfrm>
        <a:off x="1435" y="1812736"/>
        <a:ext cx="2352152" cy="3806746"/>
      </dsp:txXfrm>
    </dsp:sp>
    <dsp:sp modelId="{AFDA14CD-957B-489F-95F5-10412B569952}">
      <dsp:nvSpPr>
        <dsp:cNvPr id="0" name=""/>
        <dsp:cNvSpPr/>
      </dsp:nvSpPr>
      <dsp:spPr>
        <a:xfrm>
          <a:off x="2353587" y="1812736"/>
          <a:ext cx="2352152" cy="38067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First generation students are less likely to persist to the 3</a:t>
          </a:r>
          <a:r>
            <a:rPr lang="en-US" sz="1900" kern="1200" baseline="30000" dirty="0" smtClean="0"/>
            <a:t>rd</a:t>
          </a:r>
          <a:r>
            <a:rPr lang="en-US" sz="1900" kern="1200" dirty="0" smtClean="0"/>
            <a:t> year</a:t>
          </a:r>
          <a:endParaRPr lang="en-US" sz="1900" kern="1200" dirty="0"/>
        </a:p>
        <a:p>
          <a:pPr marL="114300" lvl="1" indent="-114300" algn="l" defTabSz="666750" rtl="0">
            <a:lnSpc>
              <a:spcPct val="90000"/>
            </a:lnSpc>
            <a:spcBef>
              <a:spcPct val="0"/>
            </a:spcBef>
            <a:spcAft>
              <a:spcPct val="15000"/>
            </a:spcAft>
            <a:buChar char="••"/>
          </a:pPr>
          <a:r>
            <a:rPr lang="en-US" sz="1500" kern="1200" dirty="0" smtClean="0"/>
            <a:t>33% of 1</a:t>
          </a:r>
          <a:r>
            <a:rPr lang="en-US" sz="1500" kern="1200" baseline="30000" dirty="0" smtClean="0"/>
            <a:t>st</a:t>
          </a:r>
          <a:r>
            <a:rPr lang="en-US" sz="1500" kern="1200" dirty="0" smtClean="0"/>
            <a:t> Gen students leave by their 3</a:t>
          </a:r>
          <a:r>
            <a:rPr lang="en-US" sz="1500" kern="1200" baseline="30000" dirty="0" smtClean="0"/>
            <a:t>rd</a:t>
          </a:r>
          <a:r>
            <a:rPr lang="en-US" sz="1500" kern="1200" dirty="0" smtClean="0"/>
            <a:t> year without earning a degree compared to 14% for continuing generation students. </a:t>
          </a:r>
          <a:endParaRPr lang="en-US" sz="1500" kern="1200" dirty="0"/>
        </a:p>
      </dsp:txBody>
      <dsp:txXfrm>
        <a:off x="2353587" y="1812736"/>
        <a:ext cx="2352152" cy="3806746"/>
      </dsp:txXfrm>
    </dsp:sp>
    <dsp:sp modelId="{4A1D19D6-1E4B-45A4-B1A1-34443C067797}">
      <dsp:nvSpPr>
        <dsp:cNvPr id="0" name=""/>
        <dsp:cNvSpPr/>
      </dsp:nvSpPr>
      <dsp:spPr>
        <a:xfrm>
          <a:off x="4705739" y="1812736"/>
          <a:ext cx="2352152" cy="38067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First generation students are more likely to leave college because of expenses</a:t>
          </a:r>
        </a:p>
        <a:p>
          <a:pPr marL="114300" lvl="1" indent="-114300" algn="l" defTabSz="666750" rtl="0">
            <a:lnSpc>
              <a:spcPct val="90000"/>
            </a:lnSpc>
            <a:spcBef>
              <a:spcPct val="0"/>
            </a:spcBef>
            <a:spcAft>
              <a:spcPct val="15000"/>
            </a:spcAft>
            <a:buChar char="••"/>
          </a:pPr>
          <a:r>
            <a:rPr lang="en-US" sz="1500" kern="1200" dirty="0" smtClean="0"/>
            <a:t>54% of 1</a:t>
          </a:r>
          <a:r>
            <a:rPr lang="en-US" sz="1500" kern="1200" baseline="30000" dirty="0" smtClean="0"/>
            <a:t>st</a:t>
          </a:r>
          <a:r>
            <a:rPr lang="en-US" sz="1500" kern="1200" dirty="0" smtClean="0"/>
            <a:t> Gen students who left postsecondary left because they could not afford to stay enrolled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First generation students are more likely to borrow money for college than their peers</a:t>
          </a:r>
          <a:endParaRPr lang="en-US" sz="1500" kern="1200" dirty="0"/>
        </a:p>
      </dsp:txBody>
      <dsp:txXfrm>
        <a:off x="4705739" y="1812736"/>
        <a:ext cx="2352152" cy="3806746"/>
      </dsp:txXfrm>
    </dsp:sp>
    <dsp:sp modelId="{DB2B2BD7-3BEC-48F2-9572-755A0A3CC749}">
      <dsp:nvSpPr>
        <dsp:cNvPr id="0" name=""/>
        <dsp:cNvSpPr/>
      </dsp:nvSpPr>
      <dsp:spPr>
        <a:xfrm>
          <a:off x="7057892" y="1812736"/>
          <a:ext cx="2352152" cy="38067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First generation students are more likely to attend 2 Year Institutions</a:t>
          </a:r>
          <a:endParaRPr lang="en-US" sz="1900" kern="1200" dirty="0"/>
        </a:p>
        <a:p>
          <a:pPr marL="114300" lvl="1" indent="-114300" algn="l" defTabSz="666750" rtl="0">
            <a:lnSpc>
              <a:spcPct val="90000"/>
            </a:lnSpc>
            <a:spcBef>
              <a:spcPct val="0"/>
            </a:spcBef>
            <a:spcAft>
              <a:spcPct val="15000"/>
            </a:spcAft>
            <a:buChar char="••"/>
          </a:pPr>
          <a:r>
            <a:rPr lang="en-US" sz="1500" kern="1200" dirty="0" smtClean="0"/>
            <a:t>52% of 1</a:t>
          </a:r>
          <a:r>
            <a:rPr lang="en-US" sz="1500" kern="1200" baseline="30000" dirty="0" smtClean="0"/>
            <a:t>st</a:t>
          </a:r>
          <a:r>
            <a:rPr lang="en-US" sz="1500" kern="1200" dirty="0" smtClean="0"/>
            <a:t> Gen students start at a 2 year institutions compared to 28% of continuing generation students. </a:t>
          </a:r>
          <a:endParaRPr lang="en-US" sz="1500" kern="1200" dirty="0"/>
        </a:p>
        <a:p>
          <a:pPr marL="114300" lvl="1" indent="-114300" algn="l" defTabSz="666750" rtl="0">
            <a:lnSpc>
              <a:spcPct val="90000"/>
            </a:lnSpc>
            <a:spcBef>
              <a:spcPct val="0"/>
            </a:spcBef>
            <a:spcAft>
              <a:spcPct val="15000"/>
            </a:spcAft>
            <a:buChar char="••"/>
          </a:pPr>
          <a:r>
            <a:rPr lang="en-US" sz="1500" kern="1200" dirty="0" smtClean="0"/>
            <a:t>9% of 1</a:t>
          </a:r>
          <a:r>
            <a:rPr lang="en-US" sz="1500" kern="1200" baseline="30000" dirty="0" smtClean="0"/>
            <a:t>st</a:t>
          </a:r>
          <a:r>
            <a:rPr lang="en-US" sz="1500" kern="1200" dirty="0" smtClean="0"/>
            <a:t> Gen students attend private not for profits compared to 23% of continuing generation students. </a:t>
          </a:r>
          <a:endParaRPr lang="en-US" sz="1500" kern="1200" dirty="0"/>
        </a:p>
      </dsp:txBody>
      <dsp:txXfrm>
        <a:off x="7057892" y="1812736"/>
        <a:ext cx="2352152" cy="3806746"/>
      </dsp:txXfrm>
    </dsp:sp>
    <dsp:sp modelId="{7A47202B-4720-43D0-9CA4-9B5B60742105}">
      <dsp:nvSpPr>
        <dsp:cNvPr id="0" name=""/>
        <dsp:cNvSpPr/>
      </dsp:nvSpPr>
      <dsp:spPr>
        <a:xfrm>
          <a:off x="9410044" y="1812736"/>
          <a:ext cx="2352152" cy="38067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smtClean="0"/>
            <a:t>First </a:t>
          </a:r>
          <a:r>
            <a:rPr lang="en-US" sz="1900" kern="1200" dirty="0" smtClean="0"/>
            <a:t>generation students are less likely to earn a degree in 6 years</a:t>
          </a:r>
          <a:endParaRPr lang="en-US" sz="1900" kern="1200"/>
        </a:p>
        <a:p>
          <a:pPr marL="114300" lvl="1" indent="-114300" algn="l" defTabSz="666750" rtl="0">
            <a:lnSpc>
              <a:spcPct val="90000"/>
            </a:lnSpc>
            <a:spcBef>
              <a:spcPct val="0"/>
            </a:spcBef>
            <a:spcAft>
              <a:spcPct val="15000"/>
            </a:spcAft>
            <a:buChar char="••"/>
          </a:pPr>
          <a:r>
            <a:rPr lang="en-US" sz="1500" b="0" i="0" kern="1200" dirty="0" smtClean="0"/>
            <a:t>Only 11% of low-income, 1</a:t>
          </a:r>
          <a:r>
            <a:rPr lang="en-US" sz="1500" b="0" i="0" kern="1200" baseline="30000" dirty="0" smtClean="0"/>
            <a:t>st</a:t>
          </a:r>
          <a:r>
            <a:rPr lang="en-US" sz="1500" b="0" i="0" kern="1200" dirty="0" smtClean="0"/>
            <a:t> Gen students will have a college degree compared to about 55% for continuing generation students. </a:t>
          </a:r>
          <a:endParaRPr lang="en-US" sz="1500" kern="1200" dirty="0" smtClean="0"/>
        </a:p>
      </dsp:txBody>
      <dsp:txXfrm>
        <a:off x="9410044" y="1812736"/>
        <a:ext cx="2352152" cy="3806746"/>
      </dsp:txXfrm>
    </dsp:sp>
    <dsp:sp modelId="{18E1BACC-88F2-47BE-BC73-9621DC9C3540}">
      <dsp:nvSpPr>
        <dsp:cNvPr id="0" name=""/>
        <dsp:cNvSpPr/>
      </dsp:nvSpPr>
      <dsp:spPr>
        <a:xfrm>
          <a:off x="0" y="5619482"/>
          <a:ext cx="11763631" cy="42297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0EDDF-0E29-48EB-BF1E-530D361B5FAE}">
      <dsp:nvSpPr>
        <dsp:cNvPr id="0" name=""/>
        <dsp:cNvSpPr/>
      </dsp:nvSpPr>
      <dsp:spPr>
        <a:xfrm>
          <a:off x="0" y="0"/>
          <a:ext cx="11677135" cy="185722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dirty="0" smtClean="0"/>
            <a:t>What we Know About Low-Income Students &amp; Students of Color</a:t>
          </a:r>
          <a:endParaRPr lang="en-US" sz="5200" kern="1200" dirty="0"/>
        </a:p>
      </dsp:txBody>
      <dsp:txXfrm>
        <a:off x="0" y="0"/>
        <a:ext cx="11677135" cy="1857220"/>
      </dsp:txXfrm>
    </dsp:sp>
    <dsp:sp modelId="{914D033F-A46A-44F2-8CA5-94D318D04469}">
      <dsp:nvSpPr>
        <dsp:cNvPr id="0" name=""/>
        <dsp:cNvSpPr/>
      </dsp:nvSpPr>
      <dsp:spPr>
        <a:xfrm>
          <a:off x="5701" y="1857220"/>
          <a:ext cx="3888577" cy="39001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Are more likely to live in underdeveloped areas within major cities or in sparsely populated rural areas.</a:t>
          </a:r>
          <a:endParaRPr lang="en-US" sz="3000" kern="1200" dirty="0"/>
        </a:p>
      </dsp:txBody>
      <dsp:txXfrm>
        <a:off x="5701" y="1857220"/>
        <a:ext cx="3888577" cy="3900163"/>
      </dsp:txXfrm>
    </dsp:sp>
    <dsp:sp modelId="{FB611127-D445-4C58-BFC8-F9A3643D5CD8}">
      <dsp:nvSpPr>
        <dsp:cNvPr id="0" name=""/>
        <dsp:cNvSpPr/>
      </dsp:nvSpPr>
      <dsp:spPr>
        <a:xfrm>
          <a:off x="3894278" y="1857220"/>
          <a:ext cx="3888577" cy="39001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Are more likely to have attended ineffective elementary and secondary schools.</a:t>
          </a:r>
          <a:endParaRPr lang="en-US" sz="3000" kern="1200" dirty="0"/>
        </a:p>
      </dsp:txBody>
      <dsp:txXfrm>
        <a:off x="3894278" y="1857220"/>
        <a:ext cx="3888577" cy="3900163"/>
      </dsp:txXfrm>
    </dsp:sp>
    <dsp:sp modelId="{39896E84-E724-4937-8364-FC7E4C9EE60C}">
      <dsp:nvSpPr>
        <dsp:cNvPr id="0" name=""/>
        <dsp:cNvSpPr/>
      </dsp:nvSpPr>
      <dsp:spPr>
        <a:xfrm>
          <a:off x="7782856" y="1857220"/>
          <a:ext cx="3888577" cy="39001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Are less likely to have access to college prep coursework.</a:t>
          </a:r>
          <a:endParaRPr lang="en-US" sz="3000" kern="1200" dirty="0"/>
        </a:p>
        <a:p>
          <a:pPr marL="228600" lvl="1" indent="-228600" algn="l" defTabSz="1022350" rtl="0">
            <a:lnSpc>
              <a:spcPct val="90000"/>
            </a:lnSpc>
            <a:spcBef>
              <a:spcPct val="0"/>
            </a:spcBef>
            <a:spcAft>
              <a:spcPct val="15000"/>
            </a:spcAft>
            <a:buChar char="••"/>
          </a:pPr>
          <a:r>
            <a:rPr lang="en-US" sz="2300" kern="1200" dirty="0" smtClean="0"/>
            <a:t>High schools with high Black and Latino enrollment were less likely to offer Algebra II and Chemistry courses compared to schools with low Black and Latino enrollment. </a:t>
          </a:r>
          <a:endParaRPr lang="en-US" sz="2300" kern="1200" dirty="0"/>
        </a:p>
      </dsp:txBody>
      <dsp:txXfrm>
        <a:off x="7782856" y="1857220"/>
        <a:ext cx="3888577" cy="3900163"/>
      </dsp:txXfrm>
    </dsp:sp>
    <dsp:sp modelId="{0662B450-3FF4-457D-BE01-F37B19EE3553}">
      <dsp:nvSpPr>
        <dsp:cNvPr id="0" name=""/>
        <dsp:cNvSpPr/>
      </dsp:nvSpPr>
      <dsp:spPr>
        <a:xfrm>
          <a:off x="0" y="5757383"/>
          <a:ext cx="11677135" cy="43335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DEB3-81FD-4774-B0F1-A7AF301D57F4}">
      <dsp:nvSpPr>
        <dsp:cNvPr id="0" name=""/>
        <dsp:cNvSpPr/>
      </dsp:nvSpPr>
      <dsp:spPr>
        <a:xfrm>
          <a:off x="0" y="0"/>
          <a:ext cx="11306432" cy="181644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smtClean="0"/>
            <a:t>Persistent Disadvantage</a:t>
          </a:r>
          <a:endParaRPr lang="en-US" sz="6500" kern="1200"/>
        </a:p>
      </dsp:txBody>
      <dsp:txXfrm>
        <a:off x="0" y="0"/>
        <a:ext cx="11306432" cy="1816443"/>
      </dsp:txXfrm>
    </dsp:sp>
    <dsp:sp modelId="{EE3D722B-07B4-4C5D-B5E5-457E6C0887F0}">
      <dsp:nvSpPr>
        <dsp:cNvPr id="0" name=""/>
        <dsp:cNvSpPr/>
      </dsp:nvSpPr>
      <dsp:spPr>
        <a:xfrm>
          <a:off x="5520" y="1816443"/>
          <a:ext cx="3765130" cy="38145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Michael Hurwitz and Jason Lee found that grades have been rising since at least the 1990s. </a:t>
          </a:r>
          <a:endParaRPr lang="en-US" sz="2900" kern="1200" dirty="0"/>
        </a:p>
      </dsp:txBody>
      <dsp:txXfrm>
        <a:off x="5520" y="1816443"/>
        <a:ext cx="3765130" cy="3814530"/>
      </dsp:txXfrm>
    </dsp:sp>
    <dsp:sp modelId="{25AB8A84-1E2C-43FD-BF97-889AB359D3FA}">
      <dsp:nvSpPr>
        <dsp:cNvPr id="0" name=""/>
        <dsp:cNvSpPr/>
      </dsp:nvSpPr>
      <dsp:spPr>
        <a:xfrm>
          <a:off x="3770650" y="1816443"/>
          <a:ext cx="3765130" cy="38145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The study finds that grade inflation has been most noticeable at high schools with students who are wealthier than average and where the majority of students are white. </a:t>
          </a:r>
          <a:endParaRPr lang="en-US" sz="2900" kern="1200" dirty="0"/>
        </a:p>
      </dsp:txBody>
      <dsp:txXfrm>
        <a:off x="3770650" y="1816443"/>
        <a:ext cx="3765130" cy="3814530"/>
      </dsp:txXfrm>
    </dsp:sp>
    <dsp:sp modelId="{D6B2D17C-4BE2-447D-BE15-27956F418631}">
      <dsp:nvSpPr>
        <dsp:cNvPr id="0" name=""/>
        <dsp:cNvSpPr/>
      </dsp:nvSpPr>
      <dsp:spPr>
        <a:xfrm>
          <a:off x="7535781" y="1816443"/>
          <a:ext cx="3765130" cy="38145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u="sng" kern="1200" dirty="0" smtClean="0">
              <a:hlinkClick xmlns:r="http://schemas.openxmlformats.org/officeDocument/2006/relationships" r:id="rId1"/>
            </a:rPr>
            <a:t>Research</a:t>
          </a:r>
          <a:r>
            <a:rPr lang="en-US" sz="2900" kern="1200" dirty="0" smtClean="0"/>
            <a:t> shows that admissions test (SAT/ACT) have an economic, racial and gender bias. </a:t>
          </a:r>
          <a:endParaRPr lang="en-US" sz="2900" kern="1200" dirty="0"/>
        </a:p>
        <a:p>
          <a:pPr marL="228600" lvl="1" indent="-228600" algn="l" defTabSz="1022350" rtl="0">
            <a:lnSpc>
              <a:spcPct val="90000"/>
            </a:lnSpc>
            <a:spcBef>
              <a:spcPct val="0"/>
            </a:spcBef>
            <a:spcAft>
              <a:spcPct val="15000"/>
            </a:spcAft>
            <a:buChar char="••"/>
          </a:pPr>
          <a:r>
            <a:rPr lang="en-US" sz="2300" kern="1200" dirty="0" smtClean="0"/>
            <a:t>Research evidence consistently finds that Black and Latino students score lower on the SAT</a:t>
          </a:r>
          <a:endParaRPr lang="en-US" sz="2300" kern="1200" dirty="0"/>
        </a:p>
      </dsp:txBody>
      <dsp:txXfrm>
        <a:off x="7535781" y="1816443"/>
        <a:ext cx="3765130" cy="3814530"/>
      </dsp:txXfrm>
    </dsp:sp>
    <dsp:sp modelId="{8E135D48-2475-4FC6-8926-DC625F7EAEFB}">
      <dsp:nvSpPr>
        <dsp:cNvPr id="0" name=""/>
        <dsp:cNvSpPr/>
      </dsp:nvSpPr>
      <dsp:spPr>
        <a:xfrm>
          <a:off x="0" y="5630974"/>
          <a:ext cx="11306432" cy="42383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56AD-8E55-436D-B049-7BEF420CA722}">
      <dsp:nvSpPr>
        <dsp:cNvPr id="0" name=""/>
        <dsp:cNvSpPr/>
      </dsp:nvSpPr>
      <dsp:spPr>
        <a:xfrm>
          <a:off x="0" y="0"/>
          <a:ext cx="11454713" cy="183497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smtClean="0"/>
            <a:t>Persistent Disadvantage</a:t>
          </a:r>
          <a:endParaRPr lang="en-US" sz="6500" kern="1200"/>
        </a:p>
      </dsp:txBody>
      <dsp:txXfrm>
        <a:off x="0" y="0"/>
        <a:ext cx="11454713" cy="1834977"/>
      </dsp:txXfrm>
    </dsp:sp>
    <dsp:sp modelId="{BE92D352-01A8-4FEC-9E0F-788B4C3715C9}">
      <dsp:nvSpPr>
        <dsp:cNvPr id="0" name=""/>
        <dsp:cNvSpPr/>
      </dsp:nvSpPr>
      <dsp:spPr>
        <a:xfrm>
          <a:off x="5593" y="1834977"/>
          <a:ext cx="3814508" cy="38534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Colleges use non-academic factors in admissions decisions like: </a:t>
          </a:r>
          <a:endParaRPr lang="en-US" sz="2200" kern="1200" dirty="0"/>
        </a:p>
        <a:p>
          <a:pPr marL="171450" lvl="1" indent="-171450" algn="l" defTabSz="755650" rtl="0">
            <a:lnSpc>
              <a:spcPct val="90000"/>
            </a:lnSpc>
            <a:spcBef>
              <a:spcPct val="0"/>
            </a:spcBef>
            <a:spcAft>
              <a:spcPct val="15000"/>
            </a:spcAft>
            <a:buChar char="••"/>
          </a:pPr>
          <a:r>
            <a:rPr lang="en-US" sz="1700" kern="1200" dirty="0" smtClean="0"/>
            <a:t>Legacy status (9.1%), extracurricular activities (31%), and indicators of demonstrated interest (39%). </a:t>
          </a:r>
          <a:endParaRPr lang="en-US" sz="1700" kern="1200" dirty="0"/>
        </a:p>
      </dsp:txBody>
      <dsp:txXfrm>
        <a:off x="5593" y="1834977"/>
        <a:ext cx="3814508" cy="3853453"/>
      </dsp:txXfrm>
    </dsp:sp>
    <dsp:sp modelId="{C91CC8E6-5318-4CB2-810D-DAAE89974CF9}">
      <dsp:nvSpPr>
        <dsp:cNvPr id="0" name=""/>
        <dsp:cNvSpPr/>
      </dsp:nvSpPr>
      <dsp:spPr>
        <a:xfrm>
          <a:off x="3820102" y="1834977"/>
          <a:ext cx="3814508" cy="38534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Institutions take the group of students deemed academically qualified based on formulas that disadvantage students and judge them on factors that further exacerbate inequities. </a:t>
          </a:r>
          <a:endParaRPr lang="en-US" sz="2200" kern="1200" dirty="0"/>
        </a:p>
        <a:p>
          <a:pPr marL="171450" lvl="1" indent="-171450" algn="l" defTabSz="755650" rtl="0">
            <a:lnSpc>
              <a:spcPct val="90000"/>
            </a:lnSpc>
            <a:spcBef>
              <a:spcPct val="0"/>
            </a:spcBef>
            <a:spcAft>
              <a:spcPct val="15000"/>
            </a:spcAft>
            <a:buChar char="••"/>
          </a:pPr>
          <a:r>
            <a:rPr lang="en-US" sz="1700" kern="1200" dirty="0" smtClean="0"/>
            <a:t>Students can’t participate in debate  if they’re busy working a part time job to, and they may not have the time or resources to travel out of town for campus tours, both of which would score them extra points in holistic review. </a:t>
          </a:r>
          <a:endParaRPr lang="en-US" sz="1700" kern="1200" dirty="0"/>
        </a:p>
      </dsp:txBody>
      <dsp:txXfrm>
        <a:off x="3820102" y="1834977"/>
        <a:ext cx="3814508" cy="3853453"/>
      </dsp:txXfrm>
    </dsp:sp>
    <dsp:sp modelId="{E6AEC398-EF7D-49A2-B37F-C475E37B7D5D}">
      <dsp:nvSpPr>
        <dsp:cNvPr id="0" name=""/>
        <dsp:cNvSpPr/>
      </dsp:nvSpPr>
      <dsp:spPr>
        <a:xfrm>
          <a:off x="7634610" y="1834977"/>
          <a:ext cx="3814508" cy="38534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Wealthy students are also more likely to have access to a college counselor in their high school to help them write admissions essays, apply for scholarships, and tailor their applications.</a:t>
          </a:r>
          <a:endParaRPr lang="en-US" sz="2200" kern="1200" dirty="0"/>
        </a:p>
      </dsp:txBody>
      <dsp:txXfrm>
        <a:off x="7634610" y="1834977"/>
        <a:ext cx="3814508" cy="3853453"/>
      </dsp:txXfrm>
    </dsp:sp>
    <dsp:sp modelId="{B37DFF93-4270-4BA1-A7A9-7BAA3EC427AE}">
      <dsp:nvSpPr>
        <dsp:cNvPr id="0" name=""/>
        <dsp:cNvSpPr/>
      </dsp:nvSpPr>
      <dsp:spPr>
        <a:xfrm>
          <a:off x="0" y="5688431"/>
          <a:ext cx="11454713" cy="42816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0.41082</cdr:x>
      <cdr:y>0.23653</cdr:y>
    </cdr:from>
    <cdr:to>
      <cdr:x>0.58918</cdr:x>
      <cdr:y>0.59499</cdr:y>
    </cdr:to>
    <cdr:sp macro="" textlink="">
      <cdr:nvSpPr>
        <cdr:cNvPr id="2" name="TextBox 1"/>
        <cdr:cNvSpPr txBox="1"/>
      </cdr:nvSpPr>
      <cdr:spPr>
        <a:xfrm xmlns:a="http://schemas.openxmlformats.org/drawingml/2006/main">
          <a:off x="3286998" y="797532"/>
          <a:ext cx="1427004" cy="1208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200" dirty="0" smtClean="0"/>
            <a:t>4x</a:t>
          </a:r>
          <a:endParaRPr lang="en-US" sz="7200" dirty="0"/>
        </a:p>
      </cdr:txBody>
    </cdr:sp>
  </cdr:relSizeAnchor>
  <cdr:relSizeAnchor xmlns:cdr="http://schemas.openxmlformats.org/drawingml/2006/chartDrawing">
    <cdr:from>
      <cdr:x>0.38095</cdr:x>
      <cdr:y>0.31343</cdr:y>
    </cdr:from>
    <cdr:to>
      <cdr:x>0.67359</cdr:x>
      <cdr:y>0.73134</cdr:y>
    </cdr:to>
    <cdr:cxnSp macro="">
      <cdr:nvCxnSpPr>
        <cdr:cNvPr id="3" name="Straight Arrow Connector 2"/>
        <cdr:cNvCxnSpPr/>
      </cdr:nvCxnSpPr>
      <cdr:spPr>
        <a:xfrm xmlns:a="http://schemas.openxmlformats.org/drawingml/2006/main" flipV="1">
          <a:off x="3048000" y="1600201"/>
          <a:ext cx="2341418" cy="2133599"/>
        </a:xfrm>
        <a:prstGeom xmlns:a="http://schemas.openxmlformats.org/drawingml/2006/main" prst="straightConnector1">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0.04167</cdr:x>
      <cdr:y>0.86533</cdr:y>
    </cdr:from>
    <cdr:to>
      <cdr:x>0.96833</cdr:x>
      <cdr:y>0.98786</cdr:y>
    </cdr:to>
    <cdr:sp macro="" textlink="">
      <cdr:nvSpPr>
        <cdr:cNvPr id="2" name="TextBox 1"/>
        <cdr:cNvSpPr txBox="1"/>
      </cdr:nvSpPr>
      <cdr:spPr>
        <a:xfrm xmlns:a="http://schemas.openxmlformats.org/drawingml/2006/main">
          <a:off x="190500" y="2716667"/>
          <a:ext cx="4236720" cy="3846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t>Source: National</a:t>
          </a:r>
          <a:r>
            <a:rPr lang="en-US" sz="900" baseline="0"/>
            <a:t> Center for Education Statistics. 2016 Digest for Education Statistics. Table 326.10</a:t>
          </a:r>
          <a:endParaRPr lang="en-US" sz="9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9C0C4-6776-4C79-9A0D-4C3440861630}"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60C95-AB5F-4CC0-B7E0-303C893D8535}" type="slidenum">
              <a:rPr lang="en-US" smtClean="0"/>
              <a:t>‹#›</a:t>
            </a:fld>
            <a:endParaRPr lang="en-US"/>
          </a:p>
        </p:txBody>
      </p:sp>
    </p:spTree>
    <p:extLst>
      <p:ext uri="{BB962C8B-B14F-4D97-AF65-F5344CB8AC3E}">
        <p14:creationId xmlns:p14="http://schemas.microsoft.com/office/powerpoint/2010/main" val="157003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BB60C95-AB5F-4CC0-B7E0-303C893D8535}" type="slidenum">
              <a:rPr lang="en-US" smtClean="0"/>
              <a:t>3</a:t>
            </a:fld>
            <a:endParaRPr lang="en-US"/>
          </a:p>
        </p:txBody>
      </p:sp>
    </p:spTree>
    <p:extLst>
      <p:ext uri="{BB962C8B-B14F-4D97-AF65-F5344CB8AC3E}">
        <p14:creationId xmlns:p14="http://schemas.microsoft.com/office/powerpoint/2010/main" val="350186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There’s a saying about higher education. Higher Education, unimpeded by 200 years of progress. Many of the things we do in higher</a:t>
            </a:r>
            <a:r>
              <a:rPr lang="en-US" sz="1200" baseline="0" dirty="0" smtClean="0"/>
              <a:t> education have not changed despite advances in technology and what we know about learning, despite what we know about student development and student services, despite the fact that the students we serve are different than the students primarily served by higher education 100 years ago, 50 years ago, 25 years ago or even 10 years ago. The old models are not working for today’s student and if we are going to make progress in equitably serving todays students we need to be bold, we need to change the model, we need to transform practice and teaching to close gaps and make progress.  We need to ensure that our institutions are engines of social mobility not engines of social reproduction.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F2249CD-35B1-45E1-B551-125BC6A937D5}" type="slidenum">
              <a:rPr lang="en-US" smtClean="0"/>
              <a:t>28</a:t>
            </a:fld>
            <a:endParaRPr lang="en-US"/>
          </a:p>
        </p:txBody>
      </p:sp>
    </p:spTree>
    <p:extLst>
      <p:ext uri="{BB962C8B-B14F-4D97-AF65-F5344CB8AC3E}">
        <p14:creationId xmlns:p14="http://schemas.microsoft.com/office/powerpoint/2010/main" val="229218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60C95-AB5F-4CC0-B7E0-303C893D8535}" type="slidenum">
              <a:rPr lang="en-US" smtClean="0"/>
              <a:t>5</a:t>
            </a:fld>
            <a:endParaRPr lang="en-US"/>
          </a:p>
        </p:txBody>
      </p:sp>
    </p:spTree>
    <p:extLst>
      <p:ext uri="{BB962C8B-B14F-4D97-AF65-F5344CB8AC3E}">
        <p14:creationId xmlns:p14="http://schemas.microsoft.com/office/powerpoint/2010/main" val="228916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Good</a:t>
            </a:r>
            <a:r>
              <a:rPr lang="en-US" sz="1200" kern="1200" baseline="0" dirty="0" smtClean="0">
                <a:solidFill>
                  <a:schemeClr val="tx1"/>
                </a:solidFill>
                <a:effectLst/>
                <a:latin typeface="+mn-lt"/>
                <a:ea typeface="+mn-ea"/>
                <a:cs typeface="+mn-cs"/>
              </a:rPr>
              <a:t> Afternoon! My name is Wil Del Pilar, </a:t>
            </a: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grew up 9 miles away from here in Carson, California. </a:t>
            </a:r>
            <a:r>
              <a:rPr lang="en-US" sz="1200" kern="1200" dirty="0" smtClean="0">
                <a:solidFill>
                  <a:schemeClr val="tx1"/>
                </a:solidFill>
                <a:effectLst/>
                <a:latin typeface="+mn-lt"/>
                <a:ea typeface="+mn-ea"/>
                <a:cs typeface="+mn-cs"/>
              </a:rPr>
              <a:t>I am the oldest son of Wilfredo and Lillian Del Pilar. My father was born in Puerto Rico and my mother in New York to Puerto Rican parents. I am one of five children raised in a bilingual household to a father who took some college courses as an adult and my mother, a graduate from Carson High School. My father was a protestant minister in Gardena,</a:t>
            </a:r>
            <a:r>
              <a:rPr lang="en-US" sz="1200" kern="1200" baseline="0" dirty="0" smtClean="0">
                <a:solidFill>
                  <a:schemeClr val="tx1"/>
                </a:solidFill>
                <a:effectLst/>
                <a:latin typeface="+mn-lt"/>
                <a:ea typeface="+mn-ea"/>
                <a:cs typeface="+mn-cs"/>
              </a:rPr>
              <a:t> CA </a:t>
            </a:r>
            <a:r>
              <a:rPr lang="en-US" sz="1200" kern="1200" dirty="0" smtClean="0">
                <a:solidFill>
                  <a:schemeClr val="tx1"/>
                </a:solidFill>
                <a:effectLst/>
                <a:latin typeface="+mn-lt"/>
                <a:ea typeface="+mn-ea"/>
                <a:cs typeface="+mn-cs"/>
              </a:rPr>
              <a:t>until he retired and my mother worked alongside my father in the church. We moved frequently growing up and I can recall changing schools 7 times. </a:t>
            </a:r>
            <a:endParaRPr lang="en-US" sz="1200"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8</a:t>
            </a:fld>
            <a:endParaRPr lang="en-US"/>
          </a:p>
        </p:txBody>
      </p:sp>
    </p:spTree>
    <p:extLst>
      <p:ext uri="{BB962C8B-B14F-4D97-AF65-F5344CB8AC3E}">
        <p14:creationId xmlns:p14="http://schemas.microsoft.com/office/powerpoint/2010/main" val="427394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When my parents enrolled me in high school the guidance counselor, who had also been my mom’s counselor,</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nrolled me as a teachers aid for 3 classes in a 6 period day. My parents were not engaged in my education and while my father had and still has a love for reading, education was left to schools. There existed a trust from parents and communities that schools would make the right educational choices for students. In my case, the decision my counselor made was that I didn’t need to enroll in college prep courses because “I wasn’t college material, I was supposed</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get a job after graduation”. As a result, I was placed in courses that failed to challenge me, I did not take the SAT, nor did I ever engage in a conversation about test prep, the FAFSA or college options. High School graduation was the goal.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9</a:t>
            </a:fld>
            <a:endParaRPr lang="en-US"/>
          </a:p>
        </p:txBody>
      </p:sp>
    </p:spTree>
    <p:extLst>
      <p:ext uri="{BB962C8B-B14F-4D97-AF65-F5344CB8AC3E}">
        <p14:creationId xmlns:p14="http://schemas.microsoft.com/office/powerpoint/2010/main" val="220837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made it to</a:t>
            </a:r>
            <a:r>
              <a:rPr lang="en-US" sz="1200" kern="1200" baseline="0" dirty="0" smtClean="0">
                <a:solidFill>
                  <a:schemeClr val="tx1"/>
                </a:solidFill>
                <a:effectLst/>
                <a:latin typeface="+mn-lt"/>
                <a:ea typeface="+mn-ea"/>
                <a:cs typeface="+mn-cs"/>
              </a:rPr>
              <a:t> graduation and, not surprisingly, </a:t>
            </a:r>
            <a:r>
              <a:rPr lang="en-US" sz="1200" kern="1200" dirty="0" smtClean="0">
                <a:solidFill>
                  <a:schemeClr val="tx1"/>
                </a:solidFill>
                <a:effectLst/>
                <a:latin typeface="+mn-lt"/>
                <a:ea typeface="+mn-ea"/>
                <a:cs typeface="+mn-cs"/>
              </a:rPr>
              <a:t>I didn’t go to college immediately following high school. I worked full time and began doing research on colleges, I bought an SAT prep book, applied to colleges and completed the FAFSA on my own. The first time I visited a college campus was when I moved into the dorms and thanks to support of family and mentors in college I was able to be the first person in my family to graduate with a bachelor’s degree, and years later a masters from Cal State Dominguez Hills and finally with a Ph.D.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a:t>
            </a:r>
            <a:r>
              <a:rPr lang="en-US" sz="1200" kern="1200" baseline="0" dirty="0" smtClean="0">
                <a:solidFill>
                  <a:schemeClr val="tx1"/>
                </a:solidFill>
                <a:effectLst/>
                <a:latin typeface="+mn-lt"/>
                <a:ea typeface="+mn-ea"/>
                <a:cs typeface="+mn-cs"/>
              </a:rPr>
              <a:t>am a first-generation college student, I am a Latino, I was low-income, received a Pell Grant and I tested into remedial math and English. I shouldn’t have made it. I survived my education…</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Today’s students should not have to survive education, they should thrive in education.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10</a:t>
            </a:fld>
            <a:endParaRPr lang="en-US"/>
          </a:p>
        </p:txBody>
      </p:sp>
    </p:spTree>
    <p:extLst>
      <p:ext uri="{BB962C8B-B14F-4D97-AF65-F5344CB8AC3E}">
        <p14:creationId xmlns:p14="http://schemas.microsoft.com/office/powerpoint/2010/main" val="159730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Doesn’t Define 1</a:t>
            </a:r>
            <a:r>
              <a:rPr lang="en-US" baseline="30000" dirty="0" smtClean="0"/>
              <a:t>st</a:t>
            </a:r>
            <a:r>
              <a:rPr lang="en-US" dirty="0" smtClean="0"/>
              <a:t> Gen Students</a:t>
            </a:r>
          </a:p>
          <a:p>
            <a:pPr lvl="0"/>
            <a:r>
              <a:rPr lang="en-US" dirty="0" smtClean="0"/>
              <a:t>The research is not the rule, we can’t operate from deficit models and need to use data to inform our interventions and strategies. </a:t>
            </a:r>
            <a:endParaRPr lang="en-US" sz="2000" dirty="0" smtClean="0"/>
          </a:p>
          <a:p>
            <a:pPr lvl="0"/>
            <a:r>
              <a:rPr lang="en-US" dirty="0" smtClean="0"/>
              <a:t>We should design college support structures that guarantee that students make it to graduation, not reinforce statistics</a:t>
            </a:r>
            <a:endParaRPr lang="en-US" sz="2000" dirty="0" smtClean="0"/>
          </a:p>
          <a:p>
            <a:r>
              <a:rPr lang="en-US" dirty="0" smtClean="0"/>
              <a:t>Beyond this, we must change systems</a:t>
            </a:r>
            <a:r>
              <a:rPr lang="en-US" dirty="0" smtClean="0"/>
              <a:t>.</a:t>
            </a:r>
            <a:r>
              <a:rPr lang="en-US" sz="2000" baseline="0" dirty="0" smtClean="0"/>
              <a:t> We need to ensure that students are provided opportunities to thrive within your institutions and I hope we can have a conversation about access, persistence and graduation. I attend lots of conferences and believe that the answers to improving access persistence and graduation are in the room. The experts are here and I hope we can get some examples of institutional policies and practices that are making a difference</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1BB60C95-AB5F-4CC0-B7E0-303C893D8535}" type="slidenum">
              <a:rPr lang="en-US" smtClean="0"/>
              <a:t>11</a:t>
            </a:fld>
            <a:endParaRPr lang="en-US"/>
          </a:p>
        </p:txBody>
      </p:sp>
    </p:spTree>
    <p:extLst>
      <p:ext uri="{BB962C8B-B14F-4D97-AF65-F5344CB8AC3E}">
        <p14:creationId xmlns:p14="http://schemas.microsoft.com/office/powerpoint/2010/main" val="25422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60C95-AB5F-4CC0-B7E0-303C893D8535}" type="slidenum">
              <a:rPr lang="en-US" smtClean="0"/>
              <a:t>14</a:t>
            </a:fld>
            <a:endParaRPr lang="en-US"/>
          </a:p>
        </p:txBody>
      </p:sp>
    </p:spTree>
    <p:extLst>
      <p:ext uri="{BB962C8B-B14F-4D97-AF65-F5344CB8AC3E}">
        <p14:creationId xmlns:p14="http://schemas.microsoft.com/office/powerpoint/2010/main" val="429310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two things we have learned</a:t>
            </a:r>
            <a:r>
              <a:rPr lang="en-US" sz="1200" baseline="0" dirty="0" smtClean="0"/>
              <a:t> from years of studying college completion. Income matters and race matters. </a:t>
            </a:r>
            <a:r>
              <a:rPr lang="en-US" sz="1200" dirty="0" smtClean="0"/>
              <a:t>Young adults from high-income families are 4 times more likely to earn bachelor’s degrees than students</a:t>
            </a:r>
            <a:r>
              <a:rPr lang="en-US" sz="1200" baseline="0" dirty="0" smtClean="0"/>
              <a:t> in the lowest income quartile. Think of it this way. 100 low-income students enter college and after 6 years only 15 earn a degree. Conversely, 100 students from the highest income quartile enter college and after 6 years 60 have earned a degree, income matters. </a:t>
            </a:r>
            <a:endParaRPr lang="en-US" sz="1200" dirty="0"/>
          </a:p>
        </p:txBody>
      </p:sp>
      <p:sp>
        <p:nvSpPr>
          <p:cNvPr id="4" name="Slide Number Placeholder 3"/>
          <p:cNvSpPr>
            <a:spLocks noGrp="1"/>
          </p:cNvSpPr>
          <p:nvPr>
            <p:ph type="sldNum" sz="quarter" idx="10"/>
          </p:nvPr>
        </p:nvSpPr>
        <p:spPr/>
        <p:txBody>
          <a:bodyPr/>
          <a:lstStyle/>
          <a:p>
            <a:fld id="{DF2249CD-35B1-45E1-B551-125BC6A937D5}" type="slidenum">
              <a:rPr lang="en-US" smtClean="0"/>
              <a:t>24</a:t>
            </a:fld>
            <a:endParaRPr lang="en-US"/>
          </a:p>
        </p:txBody>
      </p:sp>
    </p:spTree>
    <p:extLst>
      <p:ext uri="{BB962C8B-B14F-4D97-AF65-F5344CB8AC3E}">
        <p14:creationId xmlns:p14="http://schemas.microsoft.com/office/powerpoint/2010/main" val="297139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other factor in graduation is race/ethnicity. When we look at 6 year graduation rates the</a:t>
            </a:r>
            <a:r>
              <a:rPr lang="en-US" sz="1200" baseline="0" dirty="0" smtClean="0"/>
              <a:t> disparities are telling. Over 63% of White students graduate from college at 4 years institutions in 6 years. Compare that to 39% of black students, a difference of 23 percentage points. Latino students have made progress over the past several years but we still see a completion gap of 10 percentage points. I’ll use my example of the 100 students here to illustrate. 100 White students start college and after 6 years 37 leave college without a degree. 100 Latino students start college and after 6 years 47 leave college without a degree. 100 Black students start college and after 6 years 61 leave college without a degree. We must do better for by our students. </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DF2249CD-35B1-45E1-B551-125BC6A937D5}" type="slidenum">
              <a:rPr lang="en-US" smtClean="0"/>
              <a:t>25</a:t>
            </a:fld>
            <a:endParaRPr lang="en-US"/>
          </a:p>
        </p:txBody>
      </p:sp>
    </p:spTree>
    <p:extLst>
      <p:ext uri="{BB962C8B-B14F-4D97-AF65-F5344CB8AC3E}">
        <p14:creationId xmlns:p14="http://schemas.microsoft.com/office/powerpoint/2010/main" val="126228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04E8B-F5F3-4869-85AB-097731C61556}"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86069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4E8B-F5F3-4869-85AB-097731C61556}"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144825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4E8B-F5F3-4869-85AB-097731C61556}"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164217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4E8B-F5F3-4869-85AB-097731C61556}"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38328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04E8B-F5F3-4869-85AB-097731C61556}"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428743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504E8B-F5F3-4869-85AB-097731C61556}"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1900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504E8B-F5F3-4869-85AB-097731C61556}"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156849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504E8B-F5F3-4869-85AB-097731C61556}"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364261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04E8B-F5F3-4869-85AB-097731C61556}"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25878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04E8B-F5F3-4869-85AB-097731C61556}"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208872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04E8B-F5F3-4869-85AB-097731C61556}"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D2464-FAB1-4A80-90F3-7B6065B4304E}" type="slidenum">
              <a:rPr lang="en-US" smtClean="0"/>
              <a:t>‹#›</a:t>
            </a:fld>
            <a:endParaRPr lang="en-US"/>
          </a:p>
        </p:txBody>
      </p:sp>
    </p:spTree>
    <p:extLst>
      <p:ext uri="{BB962C8B-B14F-4D97-AF65-F5344CB8AC3E}">
        <p14:creationId xmlns:p14="http://schemas.microsoft.com/office/powerpoint/2010/main" val="6587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04E8B-F5F3-4869-85AB-097731C61556}" type="datetimeFigureOut">
              <a:rPr lang="en-US" smtClean="0"/>
              <a:t>10/24/2018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D2464-FAB1-4A80-90F3-7B6065B4304E}" type="slidenum">
              <a:rPr lang="en-US" smtClean="0"/>
              <a:t>‹#›</a:t>
            </a:fld>
            <a:endParaRPr lang="en-US"/>
          </a:p>
        </p:txBody>
      </p:sp>
      <p:sp>
        <p:nvSpPr>
          <p:cNvPr id="7" name="Rectangle 6">
            <a:extLst>
              <a:ext uri="{FF2B5EF4-FFF2-40B4-BE49-F238E27FC236}">
                <a16:creationId xmlns="" xmlns:a16="http://schemas.microsoft.com/office/drawing/2014/main" id="{BF5007B8-5FE6-2147-A62A-9144C8A7C98B}"/>
              </a:ext>
            </a:extLst>
          </p:cNvPr>
          <p:cNvSpPr/>
          <p:nvPr userDrawn="1"/>
        </p:nvSpPr>
        <p:spPr>
          <a:xfrm>
            <a:off x="0" y="-11470"/>
            <a:ext cx="12192000" cy="241658"/>
          </a:xfrm>
          <a:prstGeom prst="rect">
            <a:avLst/>
          </a:prstGeom>
          <a:gradFill flip="none" rotWithShape="1">
            <a:gsLst>
              <a:gs pos="0">
                <a:srgbClr val="AFBC21"/>
              </a:gs>
              <a:gs pos="100000">
                <a:srgbClr val="5B87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a:extLst>
              <a:ext uri="{FF2B5EF4-FFF2-40B4-BE49-F238E27FC236}">
                <a16:creationId xmlns="" xmlns:a16="http://schemas.microsoft.com/office/drawing/2014/main" id="{14F403CD-FB21-314C-9D3F-46A1E08AB2B1}"/>
              </a:ext>
            </a:extLst>
          </p:cNvPr>
          <p:cNvSpPr>
            <a:spLocks noChangeArrowheads="1"/>
          </p:cNvSpPr>
          <p:nvPr userDrawn="1"/>
        </p:nvSpPr>
        <p:spPr bwMode="auto">
          <a:xfrm>
            <a:off x="0" y="6718852"/>
            <a:ext cx="12192000" cy="149657"/>
          </a:xfrm>
          <a:prstGeom prst="rect">
            <a:avLst/>
          </a:prstGeom>
          <a:solidFill>
            <a:srgbClr val="667B7A"/>
          </a:solidFill>
          <a:ln w="9525">
            <a:noFill/>
            <a:miter lim="800000"/>
            <a:headEnd/>
            <a:tailEnd/>
          </a:ln>
        </p:spPr>
        <p:txBody>
          <a:bodyPr wrap="none" anchor="ctr"/>
          <a:lstStyle/>
          <a:p>
            <a:pPr algn="ctr" fontAlgn="auto">
              <a:spcBef>
                <a:spcPts val="0"/>
              </a:spcBef>
              <a:spcAft>
                <a:spcPts val="0"/>
              </a:spcAft>
              <a:defRPr/>
            </a:pPr>
            <a:endParaRPr lang="en-US" sz="1800">
              <a:solidFill>
                <a:schemeClr val="tx2">
                  <a:lumMod val="60000"/>
                  <a:lumOff val="40000"/>
                </a:schemeClr>
              </a:solidFill>
              <a:latin typeface="+mn-lt"/>
            </a:endParaRPr>
          </a:p>
        </p:txBody>
      </p:sp>
    </p:spTree>
    <p:extLst>
      <p:ext uri="{BB962C8B-B14F-4D97-AF65-F5344CB8AC3E}">
        <p14:creationId xmlns:p14="http://schemas.microsoft.com/office/powerpoint/2010/main" val="3345233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E782AE6-A1E1-7C40-AD49-91093B54B303}"/>
              </a:ext>
            </a:extLst>
          </p:cNvPr>
          <p:cNvSpPr/>
          <p:nvPr/>
        </p:nvSpPr>
        <p:spPr>
          <a:xfrm>
            <a:off x="0" y="24714"/>
            <a:ext cx="12192000" cy="6869470"/>
          </a:xfrm>
          <a:prstGeom prst="rect">
            <a:avLst/>
          </a:prstGeom>
          <a:gradFill flip="none" rotWithShape="1">
            <a:gsLst>
              <a:gs pos="0">
                <a:srgbClr val="AFBC21"/>
              </a:gs>
              <a:gs pos="99000">
                <a:srgbClr val="5B87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400F3963-A729-D14D-A567-E028C29ED4AC}"/>
              </a:ext>
            </a:extLst>
          </p:cNvPr>
          <p:cNvSpPr/>
          <p:nvPr/>
        </p:nvSpPr>
        <p:spPr>
          <a:xfrm>
            <a:off x="246849" y="3256983"/>
            <a:ext cx="10097034" cy="1815882"/>
          </a:xfrm>
          <a:prstGeom prst="rect">
            <a:avLst/>
          </a:prstGeom>
        </p:spPr>
        <p:txBody>
          <a:bodyPr wrap="square">
            <a:spAutoFit/>
          </a:bodyPr>
          <a:lstStyle/>
          <a:p>
            <a:r>
              <a:rPr lang="en-US" sz="4400" b="1" dirty="0" smtClean="0">
                <a:latin typeface="Arial" panose="020B0604020202020204" pitchFamily="34" charset="0"/>
                <a:cs typeface="Arial" panose="020B0604020202020204" pitchFamily="34" charset="0"/>
              </a:rPr>
              <a:t>Identifying Barriers for Student Success: Acting with Intentionality </a:t>
            </a:r>
            <a:endParaRPr lang="en-US" sz="4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82D8E95A-92E9-E943-AB55-8032CB464975}"/>
              </a:ext>
            </a:extLst>
          </p:cNvPr>
          <p:cNvPicPr>
            <a:picLocks noChangeAspect="1"/>
          </p:cNvPicPr>
          <p:nvPr/>
        </p:nvPicPr>
        <p:blipFill>
          <a:blip r:embed="rId2">
            <a:alphaModFix amt="33000"/>
          </a:blip>
          <a:stretch>
            <a:fillRect/>
          </a:stretch>
        </p:blipFill>
        <p:spPr>
          <a:xfrm>
            <a:off x="3009" y="-11470"/>
            <a:ext cx="10934700" cy="2705100"/>
          </a:xfrm>
          <a:prstGeom prst="rect">
            <a:avLst/>
          </a:prstGeom>
        </p:spPr>
      </p:pic>
      <p:cxnSp>
        <p:nvCxnSpPr>
          <p:cNvPr id="11" name="Straight Connector 10">
            <a:extLst>
              <a:ext uri="{FF2B5EF4-FFF2-40B4-BE49-F238E27FC236}">
                <a16:creationId xmlns="" xmlns:a16="http://schemas.microsoft.com/office/drawing/2014/main" id="{2B14B5FF-D412-814A-9734-C5326B4FE740}"/>
              </a:ext>
            </a:extLst>
          </p:cNvPr>
          <p:cNvCxnSpPr>
            <a:cxnSpLocks/>
          </p:cNvCxnSpPr>
          <p:nvPr/>
        </p:nvCxnSpPr>
        <p:spPr>
          <a:xfrm>
            <a:off x="-86161" y="2665634"/>
            <a:ext cx="1227816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EB58A982-A3A2-C94E-94D9-C86145EB07D4}"/>
              </a:ext>
            </a:extLst>
          </p:cNvPr>
          <p:cNvSpPr/>
          <p:nvPr/>
        </p:nvSpPr>
        <p:spPr>
          <a:xfrm>
            <a:off x="246848" y="2975846"/>
            <a:ext cx="5956244" cy="338554"/>
          </a:xfrm>
          <a:prstGeom prst="rect">
            <a:avLst/>
          </a:prstGeom>
        </p:spPr>
        <p:txBody>
          <a:bodyPr wrap="square">
            <a:spAutoFit/>
          </a:bodyPr>
          <a:lstStyle/>
          <a:p>
            <a:r>
              <a:rPr lang="en-US" sz="1600" b="1" dirty="0" smtClean="0">
                <a:solidFill>
                  <a:schemeClr val="bg1"/>
                </a:solidFill>
                <a:latin typeface="Arial" panose="020B0604020202020204" pitchFamily="34" charset="0"/>
                <a:cs typeface="Arial" panose="020B0604020202020204" pitchFamily="34" charset="0"/>
              </a:rPr>
              <a:t>October 2018 </a:t>
            </a:r>
            <a:r>
              <a:rPr lang="en-US" sz="1600" b="1" dirty="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Yes We Must Coalition Austin, Texas</a:t>
            </a:r>
            <a:endParaRPr lang="en-US" sz="1600"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9DDB5183-43BB-D049-85B1-2AB14D851347}"/>
              </a:ext>
            </a:extLst>
          </p:cNvPr>
          <p:cNvPicPr>
            <a:picLocks noChangeAspect="1"/>
          </p:cNvPicPr>
          <p:nvPr/>
        </p:nvPicPr>
        <p:blipFill>
          <a:blip r:embed="rId3"/>
          <a:stretch>
            <a:fillRect/>
          </a:stretch>
        </p:blipFill>
        <p:spPr>
          <a:xfrm>
            <a:off x="246849" y="5472125"/>
            <a:ext cx="1617123" cy="722315"/>
          </a:xfrm>
          <a:prstGeom prst="rect">
            <a:avLst/>
          </a:prstGeom>
        </p:spPr>
      </p:pic>
      <p:sp>
        <p:nvSpPr>
          <p:cNvPr id="14" name="Rectangle 13">
            <a:extLst>
              <a:ext uri="{FF2B5EF4-FFF2-40B4-BE49-F238E27FC236}">
                <a16:creationId xmlns="" xmlns:a16="http://schemas.microsoft.com/office/drawing/2014/main" id="{7A90B38B-8750-3349-AA4E-F04B940A46D5}"/>
              </a:ext>
            </a:extLst>
          </p:cNvPr>
          <p:cNvSpPr/>
          <p:nvPr/>
        </p:nvSpPr>
        <p:spPr>
          <a:xfrm>
            <a:off x="0" y="6345936"/>
            <a:ext cx="12192000" cy="512064"/>
          </a:xfrm>
          <a:prstGeom prst="rect">
            <a:avLst/>
          </a:prstGeom>
          <a:solidFill>
            <a:srgbClr val="667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6">
            <a:extLst>
              <a:ext uri="{FF2B5EF4-FFF2-40B4-BE49-F238E27FC236}">
                <a16:creationId xmlns="" xmlns:a16="http://schemas.microsoft.com/office/drawing/2014/main" id="{C6055E8D-6406-524F-B746-BD83BBFF4A9D}"/>
              </a:ext>
            </a:extLst>
          </p:cNvPr>
          <p:cNvSpPr txBox="1">
            <a:spLocks noChangeArrowheads="1"/>
          </p:cNvSpPr>
          <p:nvPr/>
        </p:nvSpPr>
        <p:spPr bwMode="auto">
          <a:xfrm>
            <a:off x="246849" y="6527935"/>
            <a:ext cx="10896600" cy="276999"/>
          </a:xfrm>
          <a:prstGeom prst="rect">
            <a:avLst/>
          </a:prstGeom>
          <a:noFill/>
          <a:ln w="9525">
            <a:noFill/>
            <a:miter lim="800000"/>
            <a:headEnd/>
            <a:tailEnd/>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 Copyright 2018 The Education Trust   </a:t>
            </a:r>
            <a:r>
              <a:rPr lang="en-US" sz="1200" dirty="0">
                <a:solidFill>
                  <a:srgbClr val="667B7A"/>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EdTrust</a:t>
            </a:r>
            <a:r>
              <a:rPr lang="en-US" sz="1200" dirty="0">
                <a:solidFill>
                  <a:schemeClr val="bg1"/>
                </a:solidFill>
                <a:latin typeface="Arial" panose="020B0604020202020204" pitchFamily="34" charset="0"/>
                <a:cs typeface="Arial" panose="020B0604020202020204" pitchFamily="34" charset="0"/>
              </a:rPr>
              <a:t>   </a:t>
            </a:r>
            <a:r>
              <a:rPr lang="en-US" sz="1200" dirty="0">
                <a:solidFill>
                  <a:srgbClr val="667B7A"/>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edtrust</a:t>
            </a:r>
            <a:r>
              <a:rPr lang="en-US" sz="1200" dirty="0">
                <a:solidFill>
                  <a:schemeClr val="bg1"/>
                </a:solidFill>
                <a:latin typeface="Arial" panose="020B0604020202020204" pitchFamily="34" charset="0"/>
                <a:cs typeface="Arial" panose="020B0604020202020204" pitchFamily="34" charset="0"/>
              </a:rPr>
              <a:t>    </a:t>
            </a:r>
            <a:r>
              <a:rPr lang="en-US" sz="1200" dirty="0">
                <a:solidFill>
                  <a:srgbClr val="667B7A"/>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edtrust</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www.edtrust.org</a:t>
            </a:r>
            <a:r>
              <a:rPr lang="en-US" sz="1200" dirty="0">
                <a:solidFill>
                  <a:schemeClr val="bg1"/>
                </a:solidFill>
                <a:latin typeface="Arial" panose="020B0604020202020204" pitchFamily="34" charset="0"/>
                <a:cs typeface="Arial" panose="020B0604020202020204" pitchFamily="34" charset="0"/>
              </a:rPr>
              <a:t> </a:t>
            </a:r>
          </a:p>
        </p:txBody>
      </p:sp>
      <p:pic>
        <p:nvPicPr>
          <p:cNvPr id="16" name="Picture 15">
            <a:extLst>
              <a:ext uri="{FF2B5EF4-FFF2-40B4-BE49-F238E27FC236}">
                <a16:creationId xmlns="" xmlns:a16="http://schemas.microsoft.com/office/drawing/2014/main" id="{6E36BB64-A00E-7F45-857E-5DB57A6FCF27}"/>
              </a:ext>
            </a:extLst>
          </p:cNvPr>
          <p:cNvPicPr>
            <a:picLocks noChangeAspect="1"/>
          </p:cNvPicPr>
          <p:nvPr/>
        </p:nvPicPr>
        <p:blipFill>
          <a:blip r:embed="rId4"/>
          <a:stretch>
            <a:fillRect/>
          </a:stretch>
        </p:blipFill>
        <p:spPr>
          <a:xfrm>
            <a:off x="3111137" y="6591843"/>
            <a:ext cx="2946400" cy="177800"/>
          </a:xfrm>
          <a:prstGeom prst="rect">
            <a:avLst/>
          </a:prstGeom>
        </p:spPr>
      </p:pic>
      <p:sp>
        <p:nvSpPr>
          <p:cNvPr id="17" name="Rectangle 16">
            <a:extLst>
              <a:ext uri="{FF2B5EF4-FFF2-40B4-BE49-F238E27FC236}">
                <a16:creationId xmlns="" xmlns:a16="http://schemas.microsoft.com/office/drawing/2014/main" id="{F5912E3D-C024-364B-AE57-DE8BAF834E4A}"/>
              </a:ext>
            </a:extLst>
          </p:cNvPr>
          <p:cNvSpPr/>
          <p:nvPr/>
        </p:nvSpPr>
        <p:spPr>
          <a:xfrm>
            <a:off x="246848" y="4833981"/>
            <a:ext cx="8081605" cy="1177245"/>
          </a:xfrm>
          <a:prstGeom prst="rect">
            <a:avLst/>
          </a:prstGeom>
        </p:spPr>
        <p:txBody>
          <a:bodyPr wrap="square">
            <a:spAutoFit/>
          </a:bodyPr>
          <a:lstStyle/>
          <a:p>
            <a:pPr>
              <a:lnSpc>
                <a:spcPct val="150000"/>
              </a:lnSpc>
            </a:pPr>
            <a:r>
              <a:rPr lang="en-US" b="1" dirty="0" smtClean="0">
                <a:solidFill>
                  <a:schemeClr val="bg1"/>
                </a:solidFill>
                <a:latin typeface="Arial" panose="020B0604020202020204" pitchFamily="34" charset="0"/>
                <a:cs typeface="Arial" panose="020B0604020202020204" pitchFamily="34" charset="0"/>
              </a:rPr>
              <a:t>Wil Del Pilar </a:t>
            </a:r>
            <a:r>
              <a:rPr lang="en-US" dirty="0" smtClean="0">
                <a:latin typeface="Arial" panose="020B0604020202020204" pitchFamily="34" charset="0"/>
                <a:cs typeface="Arial" panose="020B0604020202020204" pitchFamily="34" charset="0"/>
              </a:rPr>
              <a:t>VP for Higher Education  </a:t>
            </a:r>
            <a:r>
              <a:rPr lang="en-US" b="1" dirty="0">
                <a:solidFill>
                  <a:schemeClr val="bg1">
                    <a:lumMod val="95000"/>
                  </a:schemeClr>
                </a:solidFill>
              </a:rPr>
              <a:t>@</a:t>
            </a:r>
            <a:r>
              <a:rPr lang="en-US" b="1" dirty="0" err="1">
                <a:solidFill>
                  <a:schemeClr val="bg1">
                    <a:lumMod val="95000"/>
                  </a:schemeClr>
                </a:solidFill>
              </a:rPr>
              <a:t>Wil_EdTrust</a:t>
            </a:r>
            <a:endParaRPr lang="en-US" b="1" dirty="0">
              <a:solidFill>
                <a:schemeClr val="bg1">
                  <a:lumMod val="95000"/>
                </a:schemeClr>
              </a:solidFill>
            </a:endParaRP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endParaRPr lang="en-US" sz="1100" dirty="0"/>
          </a:p>
        </p:txBody>
      </p:sp>
    </p:spTree>
    <p:extLst>
      <p:ext uri="{BB962C8B-B14F-4D97-AF65-F5344CB8AC3E}">
        <p14:creationId xmlns:p14="http://schemas.microsoft.com/office/powerpoint/2010/main" val="206182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l_PP_Gradi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81000"/>
            <a:ext cx="9142984" cy="6096000"/>
          </a:xfrm>
          <a:prstGeom prst="rect">
            <a:avLst/>
          </a:prstGeom>
        </p:spPr>
      </p:pic>
      <p:pic>
        <p:nvPicPr>
          <p:cNvPr id="3" name="Picture 2" descr="Wil_PP_Picture 2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1" y="-152400"/>
            <a:ext cx="5622799" cy="6858000"/>
          </a:xfrm>
          <a:prstGeom prst="rect">
            <a:avLst/>
          </a:prstGeom>
        </p:spPr>
      </p:pic>
    </p:spTree>
    <p:extLst>
      <p:ext uri="{BB962C8B-B14F-4D97-AF65-F5344CB8AC3E}">
        <p14:creationId xmlns:p14="http://schemas.microsoft.com/office/powerpoint/2010/main" val="31471646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Stack Up Against the Research?</a:t>
            </a:r>
            <a:endParaRPr lang="en-US" dirty="0"/>
          </a:p>
        </p:txBody>
      </p:sp>
      <p:sp>
        <p:nvSpPr>
          <p:cNvPr id="3" name="Content Placeholder 2"/>
          <p:cNvSpPr>
            <a:spLocks noGrp="1"/>
          </p:cNvSpPr>
          <p:nvPr>
            <p:ph idx="1"/>
          </p:nvPr>
        </p:nvSpPr>
        <p:spPr>
          <a:xfrm>
            <a:off x="838200" y="1825624"/>
            <a:ext cx="10515600" cy="4636959"/>
          </a:xfrm>
        </p:spPr>
        <p:txBody>
          <a:bodyPr>
            <a:normAutofit fontScale="92500" lnSpcReduction="20000"/>
          </a:bodyPr>
          <a:lstStyle/>
          <a:p>
            <a:r>
              <a:rPr lang="en-US" dirty="0" smtClean="0"/>
              <a:t>Did you enroll in college immediately following high school? </a:t>
            </a:r>
          </a:p>
          <a:p>
            <a:pPr lvl="1"/>
            <a:r>
              <a:rPr lang="en-US" dirty="0" smtClean="0"/>
              <a:t>NO</a:t>
            </a:r>
          </a:p>
          <a:p>
            <a:r>
              <a:rPr lang="en-US" dirty="0" smtClean="0"/>
              <a:t>Did you feel academically prepared for college?</a:t>
            </a:r>
          </a:p>
          <a:p>
            <a:pPr lvl="1"/>
            <a:r>
              <a:rPr lang="en-US" dirty="0" smtClean="0"/>
              <a:t>NO</a:t>
            </a:r>
          </a:p>
          <a:p>
            <a:r>
              <a:rPr lang="en-US" dirty="0" smtClean="0"/>
              <a:t>Did you understand the college application, financial aid process or had information on how to choose your major?</a:t>
            </a:r>
          </a:p>
          <a:p>
            <a:pPr lvl="1"/>
            <a:r>
              <a:rPr lang="en-US" dirty="0" smtClean="0"/>
              <a:t>NO</a:t>
            </a:r>
          </a:p>
          <a:p>
            <a:r>
              <a:rPr lang="en-US" dirty="0" smtClean="0"/>
              <a:t>Did you come from a low income household?</a:t>
            </a:r>
          </a:p>
          <a:p>
            <a:pPr lvl="1"/>
            <a:r>
              <a:rPr lang="en-US" dirty="0" smtClean="0"/>
              <a:t>YES</a:t>
            </a:r>
          </a:p>
          <a:p>
            <a:r>
              <a:rPr lang="en-US" dirty="0" smtClean="0"/>
              <a:t>Did you stop out of </a:t>
            </a:r>
            <a:r>
              <a:rPr lang="en-US" dirty="0" smtClean="0"/>
              <a:t>college</a:t>
            </a:r>
            <a:r>
              <a:rPr lang="en-US" dirty="0" smtClean="0"/>
              <a:t>?</a:t>
            </a:r>
          </a:p>
          <a:p>
            <a:pPr lvl="1"/>
            <a:r>
              <a:rPr lang="en-US" dirty="0" smtClean="0"/>
              <a:t>YES</a:t>
            </a:r>
          </a:p>
          <a:p>
            <a:r>
              <a:rPr lang="en-US" dirty="0" smtClean="0"/>
              <a:t>Did you start your education at a 2 year college?</a:t>
            </a:r>
          </a:p>
          <a:p>
            <a:pPr lvl="1"/>
            <a:r>
              <a:rPr lang="en-US" dirty="0" smtClean="0"/>
              <a:t>YES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6351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71791"/>
            <a:ext cx="9144000" cy="1806187"/>
          </a:xfrm>
        </p:spPr>
        <p:txBody>
          <a:bodyPr>
            <a:normAutofit/>
          </a:bodyPr>
          <a:lstStyle/>
          <a:p>
            <a:r>
              <a:rPr lang="en-US" b="1" dirty="0" smtClean="0"/>
              <a:t>Postsecondary </a:t>
            </a:r>
            <a:r>
              <a:rPr lang="en-US" b="1" dirty="0" smtClean="0"/>
              <a:t>Access</a:t>
            </a:r>
            <a:endParaRPr lang="en-US" b="1" dirty="0"/>
          </a:p>
        </p:txBody>
      </p:sp>
    </p:spTree>
    <p:extLst>
      <p:ext uri="{BB962C8B-B14F-4D97-AF65-F5344CB8AC3E}">
        <p14:creationId xmlns:p14="http://schemas.microsoft.com/office/powerpoint/2010/main" val="409588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7291690"/>
              </p:ext>
            </p:extLst>
          </p:nvPr>
        </p:nvGraphicFramePr>
        <p:xfrm>
          <a:off x="247135" y="395416"/>
          <a:ext cx="11677135" cy="619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21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8359728"/>
              </p:ext>
            </p:extLst>
          </p:nvPr>
        </p:nvGraphicFramePr>
        <p:xfrm>
          <a:off x="556054" y="432486"/>
          <a:ext cx="11306432" cy="605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93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0400179"/>
              </p:ext>
            </p:extLst>
          </p:nvPr>
        </p:nvGraphicFramePr>
        <p:xfrm>
          <a:off x="444843" y="420130"/>
          <a:ext cx="11454713" cy="611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96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Policies/Practices Can Increase Pipeline into College </a:t>
            </a:r>
            <a:endParaRPr lang="en-US" dirty="0"/>
          </a:p>
        </p:txBody>
      </p:sp>
      <p:sp>
        <p:nvSpPr>
          <p:cNvPr id="3" name="Content Placeholder 2"/>
          <p:cNvSpPr>
            <a:spLocks noGrp="1"/>
          </p:cNvSpPr>
          <p:nvPr>
            <p:ph idx="1"/>
          </p:nvPr>
        </p:nvSpPr>
        <p:spPr>
          <a:xfrm>
            <a:off x="838200" y="1825624"/>
            <a:ext cx="10515600" cy="4575175"/>
          </a:xfrm>
        </p:spPr>
        <p:txBody>
          <a:bodyPr>
            <a:normAutofit fontScale="85000" lnSpcReduction="10000"/>
          </a:bodyPr>
          <a:lstStyle/>
          <a:p>
            <a:r>
              <a:rPr lang="en-US" dirty="0" smtClean="0"/>
              <a:t>Create/establish </a:t>
            </a:r>
            <a:r>
              <a:rPr lang="en-US" dirty="0" smtClean="0"/>
              <a:t>postsecondary pathways</a:t>
            </a:r>
          </a:p>
          <a:p>
            <a:r>
              <a:rPr lang="en-US" dirty="0" smtClean="0"/>
              <a:t>Educate parents and students on value of postsecondary education</a:t>
            </a:r>
          </a:p>
          <a:p>
            <a:r>
              <a:rPr lang="en-US" dirty="0" smtClean="0"/>
              <a:t>Improve counseling </a:t>
            </a:r>
          </a:p>
          <a:p>
            <a:r>
              <a:rPr lang="en-US" dirty="0" smtClean="0"/>
              <a:t>Programs like TRIO, Gear Up provide information and aid with the transition </a:t>
            </a:r>
          </a:p>
          <a:p>
            <a:r>
              <a:rPr lang="en-US" dirty="0" smtClean="0"/>
              <a:t>Postsecondary and high school partnerships are changing school culture.</a:t>
            </a:r>
          </a:p>
          <a:p>
            <a:r>
              <a:rPr lang="en-US" dirty="0"/>
              <a:t>Use of Alternative Measures of Student Success away from standardized test</a:t>
            </a:r>
          </a:p>
          <a:p>
            <a:r>
              <a:rPr lang="en-US" dirty="0"/>
              <a:t>Provide students access to postsecondary courses while in high school/dual enrollment</a:t>
            </a:r>
          </a:p>
          <a:p>
            <a:r>
              <a:rPr lang="en-US" dirty="0"/>
              <a:t>Text reminders to students decreases summer melt </a:t>
            </a:r>
          </a:p>
          <a:p>
            <a:r>
              <a:rPr lang="en-US" dirty="0"/>
              <a:t>Information alone is not enough, low-income students and underrepresented students often require additional support</a:t>
            </a:r>
          </a:p>
          <a:p>
            <a:endParaRPr lang="en-US" dirty="0"/>
          </a:p>
        </p:txBody>
      </p:sp>
    </p:spTree>
    <p:extLst>
      <p:ext uri="{BB962C8B-B14F-4D97-AF65-F5344CB8AC3E}">
        <p14:creationId xmlns:p14="http://schemas.microsoft.com/office/powerpoint/2010/main" val="1897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Identifying Policy/Practice Opportunities</a:t>
            </a:r>
            <a:endParaRPr lang="en-US" dirty="0"/>
          </a:p>
        </p:txBody>
      </p:sp>
      <p:sp>
        <p:nvSpPr>
          <p:cNvPr id="9" name="Content Placeholder 8"/>
          <p:cNvSpPr>
            <a:spLocks noGrp="1"/>
          </p:cNvSpPr>
          <p:nvPr>
            <p:ph idx="1"/>
          </p:nvPr>
        </p:nvSpPr>
        <p:spPr/>
        <p:txBody>
          <a:bodyPr/>
          <a:lstStyle/>
          <a:p>
            <a:r>
              <a:rPr lang="en-US" dirty="0"/>
              <a:t>Within your </a:t>
            </a:r>
            <a:r>
              <a:rPr lang="en-US" dirty="0" smtClean="0"/>
              <a:t>institutional context what </a:t>
            </a:r>
            <a:r>
              <a:rPr lang="en-US" dirty="0"/>
              <a:t>policies and practices will improve the postsecondary </a:t>
            </a:r>
            <a:r>
              <a:rPr lang="en-US" dirty="0" smtClean="0"/>
              <a:t>access for 1</a:t>
            </a:r>
            <a:r>
              <a:rPr lang="en-US" baseline="30000" dirty="0" smtClean="0"/>
              <a:t>st</a:t>
            </a:r>
            <a:r>
              <a:rPr lang="en-US" dirty="0" smtClean="0"/>
              <a:t> Generation students? </a:t>
            </a:r>
          </a:p>
          <a:p>
            <a:r>
              <a:rPr lang="en-US" dirty="0" smtClean="0"/>
              <a:t>What institutional barriers can you identify/remove to improve postsecondary access for 1</a:t>
            </a:r>
            <a:r>
              <a:rPr lang="en-US" baseline="30000" dirty="0" smtClean="0"/>
              <a:t>st</a:t>
            </a:r>
            <a:r>
              <a:rPr lang="en-US" dirty="0" smtClean="0"/>
              <a:t> Generation students?</a:t>
            </a:r>
          </a:p>
          <a:p>
            <a:r>
              <a:rPr lang="en-US" dirty="0" smtClean="0"/>
              <a:t>What data do you have and/or do you need to assess that these policies/practices are effective?</a:t>
            </a:r>
            <a:endParaRPr lang="en-US" dirty="0"/>
          </a:p>
        </p:txBody>
      </p:sp>
    </p:spTree>
    <p:extLst>
      <p:ext uri="{BB962C8B-B14F-4D97-AF65-F5344CB8AC3E}">
        <p14:creationId xmlns:p14="http://schemas.microsoft.com/office/powerpoint/2010/main" val="26851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71791"/>
            <a:ext cx="9144000" cy="2535236"/>
          </a:xfrm>
        </p:spPr>
        <p:txBody>
          <a:bodyPr>
            <a:normAutofit/>
          </a:bodyPr>
          <a:lstStyle/>
          <a:p>
            <a:r>
              <a:rPr lang="en-US" b="1" dirty="0" smtClean="0"/>
              <a:t>Postsecondary Persistence</a:t>
            </a:r>
            <a:endParaRPr lang="en-US" b="1" dirty="0"/>
          </a:p>
        </p:txBody>
      </p:sp>
    </p:spTree>
    <p:extLst>
      <p:ext uri="{BB962C8B-B14F-4D97-AF65-F5344CB8AC3E}">
        <p14:creationId xmlns:p14="http://schemas.microsoft.com/office/powerpoint/2010/main" val="139421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First Year Persistence by Race/Ethnicity</a:t>
            </a:r>
            <a:endParaRPr lang="en-US" dirty="0"/>
          </a:p>
        </p:txBody>
      </p:sp>
      <p:pic>
        <p:nvPicPr>
          <p:cNvPr id="5" name="Content Placeholder 4"/>
          <p:cNvPicPr>
            <a:picLocks noGrp="1" noChangeAspect="1"/>
          </p:cNvPicPr>
          <p:nvPr>
            <p:ph idx="1"/>
          </p:nvPr>
        </p:nvPicPr>
        <p:blipFill>
          <a:blip r:embed="rId2"/>
          <a:stretch>
            <a:fillRect/>
          </a:stretch>
        </p:blipFill>
        <p:spPr>
          <a:xfrm>
            <a:off x="2133600" y="1674885"/>
            <a:ext cx="8001000" cy="4346431"/>
          </a:xfrm>
          <a:prstGeom prst="rect">
            <a:avLst/>
          </a:prstGeom>
        </p:spPr>
      </p:pic>
    </p:spTree>
    <p:extLst>
      <p:ext uri="{BB962C8B-B14F-4D97-AF65-F5344CB8AC3E}">
        <p14:creationId xmlns:p14="http://schemas.microsoft.com/office/powerpoint/2010/main" val="172314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Overview</a:t>
            </a:r>
            <a:endParaRPr lang="en-US" b="1" dirty="0"/>
          </a:p>
        </p:txBody>
      </p:sp>
      <p:sp>
        <p:nvSpPr>
          <p:cNvPr id="3" name="Content Placeholder 2"/>
          <p:cNvSpPr>
            <a:spLocks noGrp="1"/>
          </p:cNvSpPr>
          <p:nvPr>
            <p:ph idx="1"/>
          </p:nvPr>
        </p:nvSpPr>
        <p:spPr/>
        <p:txBody>
          <a:bodyPr/>
          <a:lstStyle/>
          <a:p>
            <a:r>
              <a:rPr lang="en-US" dirty="0"/>
              <a:t>About Ed </a:t>
            </a:r>
            <a:r>
              <a:rPr lang="en-US" dirty="0" smtClean="0"/>
              <a:t>Trust</a:t>
            </a:r>
            <a:endParaRPr lang="en-US" dirty="0"/>
          </a:p>
          <a:p>
            <a:r>
              <a:rPr lang="en-US" dirty="0" smtClean="0"/>
              <a:t>Research on First Generation Students</a:t>
            </a:r>
            <a:endParaRPr lang="en-US" dirty="0"/>
          </a:p>
          <a:p>
            <a:r>
              <a:rPr lang="en-US" dirty="0" smtClean="0"/>
              <a:t>Postsecondary </a:t>
            </a:r>
            <a:r>
              <a:rPr lang="en-US" dirty="0"/>
              <a:t>Pathways: How Race, Ethnicity &amp; SES Shape </a:t>
            </a:r>
            <a:r>
              <a:rPr lang="en-US" dirty="0" smtClean="0"/>
              <a:t>Choice</a:t>
            </a:r>
          </a:p>
          <a:p>
            <a:r>
              <a:rPr lang="en-US" dirty="0"/>
              <a:t>Institutional </a:t>
            </a:r>
            <a:r>
              <a:rPr lang="en-US" dirty="0" smtClean="0"/>
              <a:t>Selectivity</a:t>
            </a:r>
          </a:p>
          <a:p>
            <a:r>
              <a:rPr lang="en-US" dirty="0" smtClean="0"/>
              <a:t> </a:t>
            </a:r>
            <a:r>
              <a:rPr lang="en-US" dirty="0"/>
              <a:t>Postsecondary </a:t>
            </a:r>
            <a:r>
              <a:rPr lang="en-US" dirty="0" smtClean="0"/>
              <a:t>Persistence</a:t>
            </a:r>
          </a:p>
          <a:p>
            <a:r>
              <a:rPr lang="en-US" dirty="0"/>
              <a:t>Graduation Rates</a:t>
            </a:r>
          </a:p>
        </p:txBody>
      </p:sp>
    </p:spTree>
    <p:extLst>
      <p:ext uri="{BB962C8B-B14F-4D97-AF65-F5344CB8AC3E}">
        <p14:creationId xmlns:p14="http://schemas.microsoft.com/office/powerpoint/2010/main" val="279860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Year Persistence at 4 Year Private Colleges </a:t>
            </a:r>
            <a:endParaRPr lang="en-US" dirty="0"/>
          </a:p>
        </p:txBody>
      </p:sp>
      <p:pic>
        <p:nvPicPr>
          <p:cNvPr id="4" name="Content Placeholder 3"/>
          <p:cNvPicPr>
            <a:picLocks noGrp="1" noChangeAspect="1"/>
          </p:cNvPicPr>
          <p:nvPr>
            <p:ph idx="1"/>
          </p:nvPr>
        </p:nvPicPr>
        <p:blipFill>
          <a:blip r:embed="rId2"/>
          <a:stretch>
            <a:fillRect/>
          </a:stretch>
        </p:blipFill>
        <p:spPr>
          <a:xfrm>
            <a:off x="2279687" y="1600200"/>
            <a:ext cx="7708827" cy="4495800"/>
          </a:xfrm>
          <a:prstGeom prst="rect">
            <a:avLst/>
          </a:prstGeom>
        </p:spPr>
      </p:pic>
    </p:spTree>
    <p:extLst>
      <p:ext uri="{BB962C8B-B14F-4D97-AF65-F5344CB8AC3E}">
        <p14:creationId xmlns:p14="http://schemas.microsoft.com/office/powerpoint/2010/main" val="403803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Policies/Practices </a:t>
            </a:r>
            <a:br>
              <a:rPr lang="en-US" dirty="0" smtClean="0"/>
            </a:br>
            <a:r>
              <a:rPr lang="en-US" dirty="0" smtClean="0"/>
              <a:t>Increase Persistence</a:t>
            </a:r>
            <a:endParaRPr lang="en-US" dirty="0"/>
          </a:p>
        </p:txBody>
      </p:sp>
      <p:sp>
        <p:nvSpPr>
          <p:cNvPr id="3" name="Content Placeholder 2"/>
          <p:cNvSpPr>
            <a:spLocks noGrp="1"/>
          </p:cNvSpPr>
          <p:nvPr>
            <p:ph idx="1"/>
          </p:nvPr>
        </p:nvSpPr>
        <p:spPr/>
        <p:txBody>
          <a:bodyPr>
            <a:normAutofit lnSpcReduction="10000"/>
          </a:bodyPr>
          <a:lstStyle/>
          <a:p>
            <a:r>
              <a:rPr lang="en-US" dirty="0" smtClean="0"/>
              <a:t>Texting reminders to students about enrollment deadlines</a:t>
            </a:r>
          </a:p>
          <a:p>
            <a:r>
              <a:rPr lang="en-US" dirty="0" smtClean="0"/>
              <a:t>Student advising around major and career choice</a:t>
            </a:r>
          </a:p>
          <a:p>
            <a:r>
              <a:rPr lang="en-US" dirty="0" smtClean="0"/>
              <a:t>Improving connections between workforce and education </a:t>
            </a:r>
          </a:p>
          <a:p>
            <a:r>
              <a:rPr lang="en-US" dirty="0" smtClean="0"/>
              <a:t>Wrap around support services improve persistence</a:t>
            </a:r>
          </a:p>
          <a:p>
            <a:r>
              <a:rPr lang="en-US" dirty="0" smtClean="0"/>
              <a:t>Student Success Teams</a:t>
            </a:r>
          </a:p>
          <a:p>
            <a:r>
              <a:rPr lang="en-US" dirty="0" smtClean="0"/>
              <a:t>Models like CUNY ASAP show increases to persistence for low-income students and students of color. </a:t>
            </a:r>
          </a:p>
          <a:p>
            <a:r>
              <a:rPr lang="en-US" dirty="0" smtClean="0"/>
              <a:t>Accountability policies and policies that increase support for institutions enrolling high numbers of underrepresented students improve </a:t>
            </a:r>
            <a:r>
              <a:rPr lang="en-US" dirty="0" smtClean="0"/>
              <a:t>persistence. </a:t>
            </a:r>
            <a:endParaRPr lang="en-US" dirty="0" smtClean="0"/>
          </a:p>
        </p:txBody>
      </p:sp>
    </p:spTree>
    <p:extLst>
      <p:ext uri="{BB962C8B-B14F-4D97-AF65-F5344CB8AC3E}">
        <p14:creationId xmlns:p14="http://schemas.microsoft.com/office/powerpoint/2010/main" val="294099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Identifying Policy/Practice Opportunities</a:t>
            </a:r>
          </a:p>
        </p:txBody>
      </p:sp>
      <p:sp>
        <p:nvSpPr>
          <p:cNvPr id="9" name="Content Placeholder 8"/>
          <p:cNvSpPr>
            <a:spLocks noGrp="1"/>
          </p:cNvSpPr>
          <p:nvPr>
            <p:ph idx="1"/>
          </p:nvPr>
        </p:nvSpPr>
        <p:spPr/>
        <p:txBody>
          <a:bodyPr/>
          <a:lstStyle/>
          <a:p>
            <a:r>
              <a:rPr lang="en-US" dirty="0"/>
              <a:t>Within your </a:t>
            </a:r>
            <a:r>
              <a:rPr lang="en-US" dirty="0" smtClean="0"/>
              <a:t>institutional context </a:t>
            </a:r>
            <a:r>
              <a:rPr lang="en-US" dirty="0"/>
              <a:t>what policies and practices will improve the postsecondary </a:t>
            </a:r>
            <a:r>
              <a:rPr lang="en-US" dirty="0" smtClean="0"/>
              <a:t>persistence for 1</a:t>
            </a:r>
            <a:r>
              <a:rPr lang="en-US" baseline="30000" dirty="0" smtClean="0"/>
              <a:t>st</a:t>
            </a:r>
            <a:r>
              <a:rPr lang="en-US" dirty="0" smtClean="0"/>
              <a:t> Generation </a:t>
            </a:r>
            <a:r>
              <a:rPr lang="en-US" dirty="0"/>
              <a:t>student populations? </a:t>
            </a:r>
            <a:endParaRPr lang="en-US" dirty="0" smtClean="0"/>
          </a:p>
          <a:p>
            <a:r>
              <a:rPr lang="en-US" dirty="0" smtClean="0"/>
              <a:t>What institutional barriers can you identify/remove to improve postsecondary persistence for 1</a:t>
            </a:r>
            <a:r>
              <a:rPr lang="en-US" baseline="30000" dirty="0" smtClean="0"/>
              <a:t>st</a:t>
            </a:r>
            <a:r>
              <a:rPr lang="en-US" dirty="0" smtClean="0"/>
              <a:t> Generation students?</a:t>
            </a:r>
          </a:p>
          <a:p>
            <a:r>
              <a:rPr lang="en-US" dirty="0" smtClean="0"/>
              <a:t>What data do you have and do you need to assess policies?</a:t>
            </a:r>
            <a:endParaRPr lang="en-US" dirty="0"/>
          </a:p>
        </p:txBody>
      </p:sp>
    </p:spTree>
    <p:extLst>
      <p:ext uri="{BB962C8B-B14F-4D97-AF65-F5344CB8AC3E}">
        <p14:creationId xmlns:p14="http://schemas.microsoft.com/office/powerpoint/2010/main" val="119069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71791"/>
            <a:ext cx="9144000" cy="2535236"/>
          </a:xfrm>
        </p:spPr>
        <p:txBody>
          <a:bodyPr>
            <a:normAutofit/>
          </a:bodyPr>
          <a:lstStyle/>
          <a:p>
            <a:r>
              <a:rPr lang="en-US" b="1" dirty="0" smtClean="0"/>
              <a:t>Graduation Rates</a:t>
            </a:r>
            <a:endParaRPr lang="en-US" b="1" dirty="0"/>
          </a:p>
        </p:txBody>
      </p:sp>
    </p:spTree>
    <p:extLst>
      <p:ext uri="{BB962C8B-B14F-4D97-AF65-F5344CB8AC3E}">
        <p14:creationId xmlns:p14="http://schemas.microsoft.com/office/powerpoint/2010/main" val="3585685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nvPr>
        </p:nvGraphicFramePr>
        <p:xfrm>
          <a:off x="2133600" y="1371600"/>
          <a:ext cx="800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86600" y="5715001"/>
            <a:ext cx="2286000" cy="276999"/>
          </a:xfrm>
          <a:prstGeom prst="rect">
            <a:avLst/>
          </a:prstGeom>
          <a:noFill/>
        </p:spPr>
        <p:txBody>
          <a:bodyPr wrap="square" rtlCol="0">
            <a:spAutoFit/>
          </a:bodyPr>
          <a:lstStyle/>
          <a:p>
            <a:pPr algn="ctr"/>
            <a:r>
              <a:rPr lang="en-US" sz="1200" dirty="0">
                <a:solidFill>
                  <a:schemeClr val="tx1">
                    <a:lumMod val="65000"/>
                    <a:lumOff val="35000"/>
                  </a:schemeClr>
                </a:solidFill>
              </a:rPr>
              <a:t>Highest Income Quartile</a:t>
            </a:r>
          </a:p>
        </p:txBody>
      </p:sp>
      <p:sp>
        <p:nvSpPr>
          <p:cNvPr id="5" name="TextBox 4"/>
          <p:cNvSpPr txBox="1"/>
          <p:nvPr/>
        </p:nvSpPr>
        <p:spPr>
          <a:xfrm>
            <a:off x="3276600" y="5715001"/>
            <a:ext cx="2286000" cy="276999"/>
          </a:xfrm>
          <a:prstGeom prst="rect">
            <a:avLst/>
          </a:prstGeom>
          <a:noFill/>
        </p:spPr>
        <p:txBody>
          <a:bodyPr wrap="square" rtlCol="0">
            <a:spAutoFit/>
          </a:bodyPr>
          <a:lstStyle/>
          <a:p>
            <a:pPr algn="ctr"/>
            <a:r>
              <a:rPr lang="en-US" sz="1200" dirty="0">
                <a:solidFill>
                  <a:schemeClr val="tx1">
                    <a:lumMod val="65000"/>
                    <a:lumOff val="35000"/>
                  </a:schemeClr>
                </a:solidFill>
              </a:rPr>
              <a:t>Lowest Income Quartile</a:t>
            </a:r>
          </a:p>
        </p:txBody>
      </p:sp>
      <p:sp>
        <p:nvSpPr>
          <p:cNvPr id="3" name="Rectangle 2"/>
          <p:cNvSpPr/>
          <p:nvPr/>
        </p:nvSpPr>
        <p:spPr>
          <a:xfrm>
            <a:off x="1905000" y="762001"/>
            <a:ext cx="8534400" cy="898707"/>
          </a:xfrm>
          <a:prstGeom prst="rect">
            <a:avLst/>
          </a:prstGeom>
        </p:spPr>
        <p:txBody>
          <a:bodyPr wrap="square">
            <a:spAutoFit/>
          </a:bodyPr>
          <a:lstStyle/>
          <a:p>
            <a:pPr algn="ctr">
              <a:lnSpc>
                <a:spcPct val="110000"/>
              </a:lnSpc>
              <a:defRPr sz="1862" b="0" i="0" u="none" strike="noStrike" kern="1200" spc="0" baseline="0">
                <a:solidFill>
                  <a:prstClr val="black">
                    <a:lumMod val="65000"/>
                    <a:lumOff val="35000"/>
                  </a:prstClr>
                </a:solidFill>
                <a:latin typeface="+mn-lt"/>
                <a:ea typeface="+mn-ea"/>
                <a:cs typeface="+mn-cs"/>
              </a:defRPr>
            </a:pPr>
            <a:r>
              <a:rPr lang="en-US" sz="2400" b="1" i="1" dirty="0">
                <a:solidFill>
                  <a:srgbClr val="000000"/>
                </a:solidFill>
                <a:latin typeface="Univers LT 55 Roman"/>
                <a:cs typeface="Univers LT 55 Roman"/>
              </a:rPr>
              <a:t>Percentage of High School Sophomores in 2002 that Earned a Bachelor’s Degree by 2012</a:t>
            </a:r>
          </a:p>
        </p:txBody>
      </p:sp>
    </p:spTree>
    <p:extLst>
      <p:ext uri="{BB962C8B-B14F-4D97-AF65-F5344CB8AC3E}">
        <p14:creationId xmlns:p14="http://schemas.microsoft.com/office/powerpoint/2010/main" val="2758583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133600" y="1371600"/>
          <a:ext cx="800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133600" y="762001"/>
            <a:ext cx="8001000" cy="1033103"/>
          </a:xfrm>
          <a:prstGeom prst="rect">
            <a:avLst/>
          </a:prstGeom>
        </p:spPr>
        <p:txBody>
          <a:bodyPr wrap="square">
            <a:spAutoFit/>
          </a:bodyPr>
          <a:lstStyle/>
          <a:p>
            <a:pPr algn="ctr">
              <a:lnSpc>
                <a:spcPct val="110000"/>
              </a:lnSpc>
              <a:defRPr sz="1862" b="0" i="0" u="none" strike="noStrike" kern="1200" spc="0" baseline="0">
                <a:solidFill>
                  <a:prstClr val="black">
                    <a:lumMod val="65000"/>
                    <a:lumOff val="35000"/>
                  </a:prstClr>
                </a:solidFill>
                <a:latin typeface="+mn-lt"/>
                <a:ea typeface="+mn-ea"/>
                <a:cs typeface="+mn-cs"/>
              </a:defRPr>
            </a:pPr>
            <a:r>
              <a:rPr lang="en-US" sz="2800" b="1" i="1" dirty="0">
                <a:solidFill>
                  <a:srgbClr val="000000"/>
                </a:solidFill>
                <a:latin typeface="Univers LT 55 Roman"/>
                <a:cs typeface="Univers LT 55 Roman"/>
              </a:rPr>
              <a:t>6YR Graduation Rate at </a:t>
            </a:r>
            <a:br>
              <a:rPr lang="en-US" sz="2800" b="1" i="1" dirty="0">
                <a:solidFill>
                  <a:srgbClr val="000000"/>
                </a:solidFill>
                <a:latin typeface="Univers LT 55 Roman"/>
                <a:cs typeface="Univers LT 55 Roman"/>
              </a:rPr>
            </a:br>
            <a:r>
              <a:rPr lang="en-US" sz="2800" b="1" i="1" dirty="0">
                <a:solidFill>
                  <a:srgbClr val="000000"/>
                </a:solidFill>
                <a:latin typeface="Univers LT 55 Roman"/>
                <a:cs typeface="Univers LT 55 Roman"/>
              </a:rPr>
              <a:t>4YR Institutions (2015)</a:t>
            </a:r>
          </a:p>
        </p:txBody>
      </p:sp>
    </p:spTree>
    <p:extLst>
      <p:ext uri="{BB962C8B-B14F-4D97-AF65-F5344CB8AC3E}">
        <p14:creationId xmlns:p14="http://schemas.microsoft.com/office/powerpoint/2010/main" val="1908813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Policies/Practices Increase Graduation Rates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Increase student support structures to meet student </a:t>
            </a:r>
          </a:p>
          <a:p>
            <a:r>
              <a:rPr lang="en-US" dirty="0"/>
              <a:t>I</a:t>
            </a:r>
            <a:r>
              <a:rPr lang="en-US" dirty="0" smtClean="0"/>
              <a:t>ntrusive </a:t>
            </a:r>
            <a:r>
              <a:rPr lang="en-US" dirty="0"/>
              <a:t>advising, emergency grants, </a:t>
            </a:r>
            <a:endParaRPr lang="en-US" dirty="0" smtClean="0"/>
          </a:p>
          <a:p>
            <a:r>
              <a:rPr lang="en-US" dirty="0"/>
              <a:t>E</a:t>
            </a:r>
            <a:r>
              <a:rPr lang="en-US" dirty="0" smtClean="0"/>
              <a:t>merging </a:t>
            </a:r>
            <a:r>
              <a:rPr lang="en-US" dirty="0"/>
              <a:t>evidence on developmental </a:t>
            </a:r>
            <a:r>
              <a:rPr lang="en-US" dirty="0" err="1"/>
              <a:t>ed</a:t>
            </a:r>
            <a:r>
              <a:rPr lang="en-US" dirty="0"/>
              <a:t> reform </a:t>
            </a:r>
            <a:endParaRPr lang="en-US" dirty="0" smtClean="0"/>
          </a:p>
          <a:p>
            <a:r>
              <a:rPr lang="en-US" dirty="0" smtClean="0"/>
              <a:t>Identification</a:t>
            </a:r>
            <a:r>
              <a:rPr lang="en-US" dirty="0"/>
              <a:t> </a:t>
            </a:r>
            <a:r>
              <a:rPr lang="en-US" dirty="0" smtClean="0"/>
              <a:t>of </a:t>
            </a:r>
            <a:r>
              <a:rPr lang="en-US" dirty="0"/>
              <a:t>course </a:t>
            </a:r>
            <a:r>
              <a:rPr lang="en-US" dirty="0" smtClean="0"/>
              <a:t>redesign and redesign of developmental </a:t>
            </a:r>
            <a:r>
              <a:rPr lang="en-US" dirty="0" smtClean="0"/>
              <a:t>education</a:t>
            </a:r>
            <a:endParaRPr lang="en-US" dirty="0" smtClean="0"/>
          </a:p>
          <a:p>
            <a:r>
              <a:rPr lang="en-US" dirty="0"/>
              <a:t>E</a:t>
            </a:r>
            <a:r>
              <a:rPr lang="en-US" dirty="0" smtClean="0"/>
              <a:t>merging </a:t>
            </a:r>
            <a:r>
              <a:rPr lang="en-US" dirty="0"/>
              <a:t>evidence on campus climate for students of color (faculty training, faculty diversity, etc.); </a:t>
            </a:r>
            <a:endParaRPr lang="en-US" dirty="0" smtClean="0"/>
          </a:p>
          <a:p>
            <a:r>
              <a:rPr lang="en-US" dirty="0"/>
              <a:t>E</a:t>
            </a:r>
            <a:r>
              <a:rPr lang="en-US" dirty="0" smtClean="0"/>
              <a:t>merging </a:t>
            </a:r>
            <a:r>
              <a:rPr lang="en-US" dirty="0"/>
              <a:t>evidence on basic needs insecurity (homelessness, hunger, unique challenges facing undocumented students like lack of access to healthcare).</a:t>
            </a:r>
          </a:p>
          <a:p>
            <a:r>
              <a:rPr lang="en-US" dirty="0" smtClean="0"/>
              <a:t>Use </a:t>
            </a:r>
            <a:r>
              <a:rPr lang="en-US" dirty="0" smtClean="0"/>
              <a:t>of data to identify and direct interventions at students most likely to drop </a:t>
            </a:r>
            <a:r>
              <a:rPr lang="en-US" dirty="0" smtClean="0"/>
              <a:t>out</a:t>
            </a:r>
            <a:endParaRPr lang="en-US" dirty="0" smtClean="0"/>
          </a:p>
        </p:txBody>
      </p:sp>
    </p:spTree>
    <p:extLst>
      <p:ext uri="{BB962C8B-B14F-4D97-AF65-F5344CB8AC3E}">
        <p14:creationId xmlns:p14="http://schemas.microsoft.com/office/powerpoint/2010/main" val="40296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Identifying Policy/Practice </a:t>
            </a:r>
            <a:r>
              <a:rPr lang="en-US" dirty="0"/>
              <a:t>Opportunities</a:t>
            </a:r>
          </a:p>
        </p:txBody>
      </p:sp>
      <p:sp>
        <p:nvSpPr>
          <p:cNvPr id="9" name="Content Placeholder 8"/>
          <p:cNvSpPr>
            <a:spLocks noGrp="1"/>
          </p:cNvSpPr>
          <p:nvPr>
            <p:ph idx="1"/>
          </p:nvPr>
        </p:nvSpPr>
        <p:spPr/>
        <p:txBody>
          <a:bodyPr/>
          <a:lstStyle/>
          <a:p>
            <a:r>
              <a:rPr lang="en-US" dirty="0"/>
              <a:t>Within </a:t>
            </a:r>
            <a:r>
              <a:rPr lang="en-US" dirty="0" smtClean="0"/>
              <a:t>your institutional context </a:t>
            </a:r>
            <a:r>
              <a:rPr lang="en-US" dirty="0"/>
              <a:t>what policies and practices will improve the </a:t>
            </a:r>
            <a:r>
              <a:rPr lang="en-US" dirty="0" smtClean="0"/>
              <a:t>graduation rates for 1</a:t>
            </a:r>
            <a:r>
              <a:rPr lang="en-US" baseline="30000" dirty="0" smtClean="0"/>
              <a:t>st</a:t>
            </a:r>
            <a:r>
              <a:rPr lang="en-US" dirty="0" smtClean="0"/>
              <a:t> Generation </a:t>
            </a:r>
            <a:r>
              <a:rPr lang="en-US" dirty="0"/>
              <a:t>student populations? </a:t>
            </a:r>
            <a:endParaRPr lang="en-US" dirty="0" smtClean="0"/>
          </a:p>
          <a:p>
            <a:r>
              <a:rPr lang="en-US" dirty="0" smtClean="0"/>
              <a:t>What institutional barriers can you identify/remove to improve graduation rates for 1</a:t>
            </a:r>
            <a:r>
              <a:rPr lang="en-US" baseline="30000" dirty="0" smtClean="0"/>
              <a:t>st</a:t>
            </a:r>
            <a:r>
              <a:rPr lang="en-US" dirty="0" smtClean="0"/>
              <a:t> Generation Students?</a:t>
            </a:r>
          </a:p>
          <a:p>
            <a:r>
              <a:rPr lang="en-US" dirty="0" smtClean="0"/>
              <a:t>What data do you have and do you need to assess policies?</a:t>
            </a:r>
            <a:endParaRPr lang="en-US" dirty="0"/>
          </a:p>
        </p:txBody>
      </p:sp>
    </p:spTree>
    <p:extLst>
      <p:ext uri="{BB962C8B-B14F-4D97-AF65-F5344CB8AC3E}">
        <p14:creationId xmlns:p14="http://schemas.microsoft.com/office/powerpoint/2010/main" val="403924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d-wright-brothers-invent_eb7b4e7b7ee382ee.jpg"/>
          <p:cNvPicPr>
            <a:picLocks noChangeAspect="1"/>
          </p:cNvPicPr>
          <p:nvPr/>
        </p:nvPicPr>
        <p:blipFill rotWithShape="1">
          <a:blip r:embed="rId3">
            <a:extLst>
              <a:ext uri="{28A0092B-C50C-407E-A947-70E740481C1C}">
                <a14:useLocalDpi xmlns:a14="http://schemas.microsoft.com/office/drawing/2010/main" val="0"/>
              </a:ext>
            </a:extLst>
          </a:blip>
          <a:srcRect l="8425" t="-6241" r="12113" b="6274"/>
          <a:stretch/>
        </p:blipFill>
        <p:spPr>
          <a:xfrm>
            <a:off x="1524000" y="-8467"/>
            <a:ext cx="9144000" cy="6485467"/>
          </a:xfrm>
          <a:prstGeom prst="rect">
            <a:avLst/>
          </a:prstGeom>
        </p:spPr>
      </p:pic>
      <p:cxnSp>
        <p:nvCxnSpPr>
          <p:cNvPr id="4" name="Straight Connector 3"/>
          <p:cNvCxnSpPr/>
          <p:nvPr/>
        </p:nvCxnSpPr>
        <p:spPr>
          <a:xfrm>
            <a:off x="1524000" y="6477000"/>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41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33600" y="990600"/>
            <a:ext cx="7848600" cy="5334000"/>
          </a:xfrm>
          <a:prstGeom prst="rect">
            <a:avLst/>
          </a:prstGeom>
        </p:spPr>
        <p:txBody>
          <a:bodyPr vert="horz"/>
          <a:lstStyle>
            <a:lvl1pPr marL="0" indent="0" algn="ctr" defTabSz="457200" rtl="0" eaLnBrk="1" latinLnBrk="0" hangingPunct="1">
              <a:spcBef>
                <a:spcPct val="20000"/>
              </a:spcBef>
              <a:buFont typeface="Arial"/>
              <a:buNone/>
              <a:defRPr sz="2400" kern="1200" cap="all">
                <a:solidFill>
                  <a:schemeClr val="bg1"/>
                </a:solidFill>
                <a:latin typeface="Tw Cen M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b="1" cap="none" dirty="0">
                <a:solidFill>
                  <a:schemeClr val="tx1"/>
                </a:solidFill>
              </a:rPr>
              <a:t>Through our research and advocacy, The Education Trust supports work that:</a:t>
            </a:r>
          </a:p>
          <a:p>
            <a:endParaRPr lang="en-US" cap="none" dirty="0">
              <a:solidFill>
                <a:schemeClr val="tx1"/>
              </a:solidFill>
            </a:endParaRPr>
          </a:p>
          <a:p>
            <a:pPr algn="l"/>
            <a:r>
              <a:rPr lang="en-US" b="1" cap="none" dirty="0">
                <a:solidFill>
                  <a:srgbClr val="AFBC21"/>
                </a:solidFill>
              </a:rPr>
              <a:t>Expands</a:t>
            </a:r>
            <a:r>
              <a:rPr lang="en-US" cap="none" dirty="0">
                <a:solidFill>
                  <a:srgbClr val="FFC000"/>
                </a:solidFill>
              </a:rPr>
              <a:t> </a:t>
            </a:r>
            <a:r>
              <a:rPr lang="en-US" cap="none" dirty="0">
                <a:solidFill>
                  <a:schemeClr val="tx1"/>
                </a:solidFill>
              </a:rPr>
              <a:t>excellence and equity in education, from preschool through college;</a:t>
            </a:r>
            <a:br>
              <a:rPr lang="en-US" cap="none" dirty="0">
                <a:solidFill>
                  <a:schemeClr val="tx1"/>
                </a:solidFill>
              </a:rPr>
            </a:br>
            <a:endParaRPr lang="en-US" cap="none" dirty="0">
              <a:solidFill>
                <a:schemeClr val="tx1"/>
              </a:solidFill>
            </a:endParaRPr>
          </a:p>
          <a:p>
            <a:pPr algn="l"/>
            <a:r>
              <a:rPr lang="en-US" b="1" cap="none" dirty="0">
                <a:solidFill>
                  <a:srgbClr val="AFBC21"/>
                </a:solidFill>
              </a:rPr>
              <a:t>Increases</a:t>
            </a:r>
            <a:r>
              <a:rPr lang="en-US" cap="none" dirty="0">
                <a:solidFill>
                  <a:srgbClr val="FFC000"/>
                </a:solidFill>
              </a:rPr>
              <a:t> </a:t>
            </a:r>
            <a:r>
              <a:rPr lang="en-US" cap="none" dirty="0">
                <a:solidFill>
                  <a:schemeClr val="tx1"/>
                </a:solidFill>
              </a:rPr>
              <a:t>college access and completion, particularly for historically underserved students; and </a:t>
            </a:r>
          </a:p>
          <a:p>
            <a:pPr algn="l"/>
            <a:endParaRPr lang="en-US" b="1" cap="none" dirty="0">
              <a:solidFill>
                <a:schemeClr val="tx1"/>
              </a:solidFill>
            </a:endParaRPr>
          </a:p>
          <a:p>
            <a:pPr algn="l"/>
            <a:r>
              <a:rPr lang="en-US" b="1" cap="none" dirty="0">
                <a:solidFill>
                  <a:srgbClr val="AFBC21"/>
                </a:solidFill>
              </a:rPr>
              <a:t>Builds and engages </a:t>
            </a:r>
            <a:r>
              <a:rPr lang="en-US" cap="none" dirty="0">
                <a:solidFill>
                  <a:schemeClr val="tx1"/>
                </a:solidFill>
              </a:rPr>
              <a:t>diverse communities that care about education equity, and increases political and public will to act on equity issues.</a:t>
            </a:r>
          </a:p>
          <a:p>
            <a:endParaRPr lang="en-US" cap="none" dirty="0">
              <a:solidFill>
                <a:prstClr val="white"/>
              </a:solidFill>
            </a:endParaRPr>
          </a:p>
        </p:txBody>
      </p:sp>
    </p:spTree>
    <p:extLst>
      <p:ext uri="{BB962C8B-B14F-4D97-AF65-F5344CB8AC3E}">
        <p14:creationId xmlns:p14="http://schemas.microsoft.com/office/powerpoint/2010/main" val="234220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Research on First Generation Students </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2058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7153965"/>
              </p:ext>
            </p:extLst>
          </p:nvPr>
        </p:nvGraphicFramePr>
        <p:xfrm>
          <a:off x="308919" y="407772"/>
          <a:ext cx="11714205" cy="619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05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44098796"/>
              </p:ext>
            </p:extLst>
          </p:nvPr>
        </p:nvGraphicFramePr>
        <p:xfrm>
          <a:off x="259492" y="444843"/>
          <a:ext cx="11763632" cy="604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54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Stack Up Against the Research?</a:t>
            </a:r>
            <a:endParaRPr lang="en-US" dirty="0"/>
          </a:p>
        </p:txBody>
      </p:sp>
      <p:sp>
        <p:nvSpPr>
          <p:cNvPr id="3" name="Content Placeholder 2"/>
          <p:cNvSpPr>
            <a:spLocks noGrp="1"/>
          </p:cNvSpPr>
          <p:nvPr>
            <p:ph idx="1"/>
          </p:nvPr>
        </p:nvSpPr>
        <p:spPr/>
        <p:txBody>
          <a:bodyPr/>
          <a:lstStyle/>
          <a:p>
            <a:r>
              <a:rPr lang="en-US" dirty="0" smtClean="0"/>
              <a:t>Did you enroll in college immediately following high school? </a:t>
            </a:r>
          </a:p>
          <a:p>
            <a:r>
              <a:rPr lang="en-US" dirty="0" smtClean="0"/>
              <a:t>Did you feel academically prepared for college?</a:t>
            </a:r>
          </a:p>
          <a:p>
            <a:r>
              <a:rPr lang="en-US" dirty="0" smtClean="0"/>
              <a:t>Did you understand the college application, financial aid process or had information on how to choose your major?</a:t>
            </a:r>
          </a:p>
          <a:p>
            <a:r>
              <a:rPr lang="en-US" dirty="0" smtClean="0"/>
              <a:t>Did you come from a low income household?</a:t>
            </a:r>
          </a:p>
          <a:p>
            <a:r>
              <a:rPr lang="en-US" dirty="0" smtClean="0"/>
              <a:t>Did you stop out of college?</a:t>
            </a:r>
          </a:p>
          <a:p>
            <a:r>
              <a:rPr lang="en-US" dirty="0" smtClean="0"/>
              <a:t>Did you start your education at a 2 year college?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6410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il_PP_Gradi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81000"/>
            <a:ext cx="9142984" cy="6096000"/>
          </a:xfrm>
          <a:prstGeom prst="rect">
            <a:avLst/>
          </a:prstGeom>
        </p:spPr>
      </p:pic>
      <p:pic>
        <p:nvPicPr>
          <p:cNvPr id="3" name="Picture 2" descr="Wil_PP_Pictur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76200"/>
            <a:ext cx="8683580" cy="6629400"/>
          </a:xfrm>
          <a:prstGeom prst="rect">
            <a:avLst/>
          </a:prstGeom>
        </p:spPr>
      </p:pic>
    </p:spTree>
    <p:extLst>
      <p:ext uri="{BB962C8B-B14F-4D97-AF65-F5344CB8AC3E}">
        <p14:creationId xmlns:p14="http://schemas.microsoft.com/office/powerpoint/2010/main" val="10145973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il_PP_Gradi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81000"/>
            <a:ext cx="9142984" cy="6096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6607" y="394728"/>
            <a:ext cx="4671370" cy="6228493"/>
          </a:xfrm>
          <a:prstGeom prst="rect">
            <a:avLst/>
          </a:prstGeom>
        </p:spPr>
      </p:pic>
    </p:spTree>
    <p:extLst>
      <p:ext uri="{BB962C8B-B14F-4D97-AF65-F5344CB8AC3E}">
        <p14:creationId xmlns:p14="http://schemas.microsoft.com/office/powerpoint/2010/main" val="18785184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5165012</TotalTime>
  <Words>2418</Words>
  <Application>Microsoft Office PowerPoint</Application>
  <PresentationFormat>Widescreen</PresentationFormat>
  <Paragraphs>158</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Tw Cen MT</vt:lpstr>
      <vt:lpstr>Univers LT 55 Roman</vt:lpstr>
      <vt:lpstr>Office Theme</vt:lpstr>
      <vt:lpstr>PowerPoint Presentation</vt:lpstr>
      <vt:lpstr>Session Overview</vt:lpstr>
      <vt:lpstr>PowerPoint Presentation</vt:lpstr>
      <vt:lpstr>Research on First Generation Students </vt:lpstr>
      <vt:lpstr>PowerPoint Presentation</vt:lpstr>
      <vt:lpstr>PowerPoint Presentation</vt:lpstr>
      <vt:lpstr>How Do You Stack Up Against the Research?</vt:lpstr>
      <vt:lpstr>PowerPoint Presentation</vt:lpstr>
      <vt:lpstr>PowerPoint Presentation</vt:lpstr>
      <vt:lpstr>PowerPoint Presentation</vt:lpstr>
      <vt:lpstr>How Do I Stack Up Against the Research?</vt:lpstr>
      <vt:lpstr>Postsecondary Access</vt:lpstr>
      <vt:lpstr>PowerPoint Presentation</vt:lpstr>
      <vt:lpstr>PowerPoint Presentation</vt:lpstr>
      <vt:lpstr>PowerPoint Presentation</vt:lpstr>
      <vt:lpstr>What Policies/Practices Can Increase Pipeline into College </vt:lpstr>
      <vt:lpstr>Identifying Policy/Practice Opportunities</vt:lpstr>
      <vt:lpstr>Postsecondary Persistence</vt:lpstr>
      <vt:lpstr>First Year Persistence by Race/Ethnicity</vt:lpstr>
      <vt:lpstr>First Year Persistence at 4 Year Private Colleges </vt:lpstr>
      <vt:lpstr>What Policies/Practices  Increase Persistence</vt:lpstr>
      <vt:lpstr>Identifying Policy/Practice Opportunities</vt:lpstr>
      <vt:lpstr>Graduation Rates</vt:lpstr>
      <vt:lpstr>PowerPoint Presentation</vt:lpstr>
      <vt:lpstr>PowerPoint Presentation</vt:lpstr>
      <vt:lpstr>What Policies/Practices Increase Graduation Rates</vt:lpstr>
      <vt:lpstr>Identifying Policy/Practice Opportunities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Berger</dc:creator>
  <cp:lastModifiedBy>Wil Del Pilar</cp:lastModifiedBy>
  <cp:revision>209</cp:revision>
  <dcterms:created xsi:type="dcterms:W3CDTF">2018-03-29T18:38:29Z</dcterms:created>
  <dcterms:modified xsi:type="dcterms:W3CDTF">2018-10-24T20:27:40Z</dcterms:modified>
</cp:coreProperties>
</file>