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4" r:id="rId2"/>
    <p:sldId id="267" r:id="rId3"/>
    <p:sldId id="278" r:id="rId4"/>
    <p:sldId id="269" r:id="rId5"/>
    <p:sldId id="271" r:id="rId6"/>
    <p:sldId id="262" r:id="rId7"/>
    <p:sldId id="265" r:id="rId8"/>
    <p:sldId id="272" r:id="rId9"/>
    <p:sldId id="263" r:id="rId10"/>
    <p:sldId id="258" r:id="rId11"/>
    <p:sldId id="274" r:id="rId12"/>
    <p:sldId id="276" r:id="rId13"/>
    <p:sldId id="259"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ad.heritage.edu\DFSData\User\Hill_M\Documents\3.%20ADVISING\REG%20REPORTS%20FALL%2018\Dr.%20Sunds%20Report\Copy%20of%20Retention%20by%20cohor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t>Semester to Semester Retention by Cohort </a:t>
            </a:r>
          </a:p>
          <a:p>
            <a:pPr>
              <a:defRPr/>
            </a:pPr>
            <a:r>
              <a:rPr lang="en-US" sz="2400" b="1" dirty="0"/>
              <a:t>First Year Full Time Fall to Fall</a:t>
            </a:r>
          </a:p>
          <a:p>
            <a:pPr>
              <a:defRPr/>
            </a:pPr>
            <a:r>
              <a:rPr lang="en-US" sz="2400" b="1" dirty="0"/>
              <a:t>Undergraduate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'Retention Graphs'!$B$21</c:f>
              <c:strCache>
                <c:ptCount val="1"/>
                <c:pt idx="0">
                  <c:v>Sem. 1</c:v>
                </c:pt>
              </c:strCache>
            </c:strRef>
          </c:tx>
          <c:spPr>
            <a:ln w="28575" cap="rnd">
              <a:solidFill>
                <a:schemeClr val="accent1"/>
              </a:solidFill>
              <a:round/>
            </a:ln>
            <a:effectLst/>
          </c:spPr>
          <c:marker>
            <c:symbol val="none"/>
          </c:marker>
          <c:cat>
            <c:strRef>
              <c:f>'Retention Graphs'!$A$22:$A$34</c:f>
              <c:strCache>
                <c:ptCount val="13"/>
                <c:pt idx="0">
                  <c:v>Fall 2005</c:v>
                </c:pt>
                <c:pt idx="1">
                  <c:v>Fall 2006</c:v>
                </c:pt>
                <c:pt idx="2">
                  <c:v>Fall 2007</c:v>
                </c:pt>
                <c:pt idx="3">
                  <c:v>Fall 2008</c:v>
                </c:pt>
                <c:pt idx="4">
                  <c:v>Fall 2009</c:v>
                </c:pt>
                <c:pt idx="5">
                  <c:v>Fall 2010</c:v>
                </c:pt>
                <c:pt idx="6">
                  <c:v>Fall 2011</c:v>
                </c:pt>
                <c:pt idx="7">
                  <c:v>Fall 2012</c:v>
                </c:pt>
                <c:pt idx="8">
                  <c:v>Fall 2013</c:v>
                </c:pt>
                <c:pt idx="9">
                  <c:v>Fall 2014</c:v>
                </c:pt>
                <c:pt idx="10">
                  <c:v>Fall 2015</c:v>
                </c:pt>
                <c:pt idx="11">
                  <c:v>Fall 2016</c:v>
                </c:pt>
                <c:pt idx="12">
                  <c:v>Fall 2017</c:v>
                </c:pt>
              </c:strCache>
            </c:strRef>
          </c:cat>
          <c:val>
            <c:numRef>
              <c:f>'Retention Graphs'!$B$22:$B$34</c:f>
              <c:numCache>
                <c:formatCode>General</c:formatCode>
                <c:ptCount val="13"/>
                <c:pt idx="0">
                  <c:v>75</c:v>
                </c:pt>
                <c:pt idx="1">
                  <c:v>85</c:v>
                </c:pt>
                <c:pt idx="2">
                  <c:v>76</c:v>
                </c:pt>
                <c:pt idx="3">
                  <c:v>60</c:v>
                </c:pt>
                <c:pt idx="4">
                  <c:v>94</c:v>
                </c:pt>
                <c:pt idx="5">
                  <c:v>101</c:v>
                </c:pt>
                <c:pt idx="6">
                  <c:v>111</c:v>
                </c:pt>
                <c:pt idx="7">
                  <c:v>82</c:v>
                </c:pt>
                <c:pt idx="8">
                  <c:v>74</c:v>
                </c:pt>
                <c:pt idx="9">
                  <c:v>121</c:v>
                </c:pt>
                <c:pt idx="10">
                  <c:v>103</c:v>
                </c:pt>
                <c:pt idx="11">
                  <c:v>108</c:v>
                </c:pt>
                <c:pt idx="12">
                  <c:v>107</c:v>
                </c:pt>
              </c:numCache>
            </c:numRef>
          </c:val>
          <c:smooth val="0"/>
          <c:extLst>
            <c:ext xmlns:c16="http://schemas.microsoft.com/office/drawing/2014/chart" uri="{C3380CC4-5D6E-409C-BE32-E72D297353CC}">
              <c16:uniqueId val="{00000000-6318-4530-86B1-9970128EA98C}"/>
            </c:ext>
          </c:extLst>
        </c:ser>
        <c:ser>
          <c:idx val="1"/>
          <c:order val="1"/>
          <c:tx>
            <c:strRef>
              <c:f>'Retention Graphs'!$C$21</c:f>
              <c:strCache>
                <c:ptCount val="1"/>
                <c:pt idx="0">
                  <c:v>Sem. 3</c:v>
                </c:pt>
              </c:strCache>
            </c:strRef>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strRef>
              <c:f>'Retention Graphs'!$A$22:$A$34</c:f>
              <c:strCache>
                <c:ptCount val="13"/>
                <c:pt idx="0">
                  <c:v>Fall 2005</c:v>
                </c:pt>
                <c:pt idx="1">
                  <c:v>Fall 2006</c:v>
                </c:pt>
                <c:pt idx="2">
                  <c:v>Fall 2007</c:v>
                </c:pt>
                <c:pt idx="3">
                  <c:v>Fall 2008</c:v>
                </c:pt>
                <c:pt idx="4">
                  <c:v>Fall 2009</c:v>
                </c:pt>
                <c:pt idx="5">
                  <c:v>Fall 2010</c:v>
                </c:pt>
                <c:pt idx="6">
                  <c:v>Fall 2011</c:v>
                </c:pt>
                <c:pt idx="7">
                  <c:v>Fall 2012</c:v>
                </c:pt>
                <c:pt idx="8">
                  <c:v>Fall 2013</c:v>
                </c:pt>
                <c:pt idx="9">
                  <c:v>Fall 2014</c:v>
                </c:pt>
                <c:pt idx="10">
                  <c:v>Fall 2015</c:v>
                </c:pt>
                <c:pt idx="11">
                  <c:v>Fall 2016</c:v>
                </c:pt>
                <c:pt idx="12">
                  <c:v>Fall 2017</c:v>
                </c:pt>
              </c:strCache>
            </c:strRef>
          </c:cat>
          <c:val>
            <c:numRef>
              <c:f>'Retention Graphs'!$C$22:$C$34</c:f>
              <c:numCache>
                <c:formatCode>General</c:formatCode>
                <c:ptCount val="13"/>
                <c:pt idx="0">
                  <c:v>43</c:v>
                </c:pt>
                <c:pt idx="1">
                  <c:v>50</c:v>
                </c:pt>
                <c:pt idx="2">
                  <c:v>46</c:v>
                </c:pt>
                <c:pt idx="3">
                  <c:v>41</c:v>
                </c:pt>
                <c:pt idx="4">
                  <c:v>53</c:v>
                </c:pt>
                <c:pt idx="5">
                  <c:v>48</c:v>
                </c:pt>
                <c:pt idx="6">
                  <c:v>63</c:v>
                </c:pt>
                <c:pt idx="7">
                  <c:v>55</c:v>
                </c:pt>
                <c:pt idx="8">
                  <c:v>50</c:v>
                </c:pt>
                <c:pt idx="9">
                  <c:v>89</c:v>
                </c:pt>
                <c:pt idx="10">
                  <c:v>72</c:v>
                </c:pt>
                <c:pt idx="11">
                  <c:v>82</c:v>
                </c:pt>
              </c:numCache>
            </c:numRef>
          </c:val>
          <c:smooth val="0"/>
          <c:extLst>
            <c:ext xmlns:c16="http://schemas.microsoft.com/office/drawing/2014/chart" uri="{C3380CC4-5D6E-409C-BE32-E72D297353CC}">
              <c16:uniqueId val="{00000002-6318-4530-86B1-9970128EA98C}"/>
            </c:ext>
          </c:extLst>
        </c:ser>
        <c:dLbls>
          <c:showLegendKey val="0"/>
          <c:showVal val="0"/>
          <c:showCatName val="0"/>
          <c:showSerName val="0"/>
          <c:showPercent val="0"/>
          <c:showBubbleSize val="0"/>
        </c:dLbls>
        <c:smooth val="0"/>
        <c:axId val="227937856"/>
        <c:axId val="227937464"/>
      </c:lineChart>
      <c:catAx>
        <c:axId val="22793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7937464"/>
        <c:crosses val="autoZero"/>
        <c:auto val="1"/>
        <c:lblAlgn val="ctr"/>
        <c:lblOffset val="100"/>
        <c:noMultiLvlLbl val="0"/>
      </c:catAx>
      <c:valAx>
        <c:axId val="227937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79378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CDA59-FC08-4A75-91A0-2A24E99F7C6D}" type="datetimeFigureOut">
              <a:rPr lang="en-US" smtClean="0"/>
              <a:t>3/12/2019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81B9B-D3AA-4238-AB38-B151BB611556}" type="slidenum">
              <a:rPr lang="en-US" smtClean="0"/>
              <a:t>‹#›</a:t>
            </a:fld>
            <a:endParaRPr lang="en-US"/>
          </a:p>
        </p:txBody>
      </p:sp>
    </p:spTree>
    <p:extLst>
      <p:ext uri="{BB962C8B-B14F-4D97-AF65-F5344CB8AC3E}">
        <p14:creationId xmlns:p14="http://schemas.microsoft.com/office/powerpoint/2010/main" val="105872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E3E3C3-EEFD-49E7-8609-D55B94388599}" type="slidenum">
              <a:rPr lang="en-US" smtClean="0"/>
              <a:t>5</a:t>
            </a:fld>
            <a:endParaRPr lang="en-US"/>
          </a:p>
        </p:txBody>
      </p:sp>
    </p:spTree>
    <p:extLst>
      <p:ext uri="{BB962C8B-B14F-4D97-AF65-F5344CB8AC3E}">
        <p14:creationId xmlns:p14="http://schemas.microsoft.com/office/powerpoint/2010/main" val="304976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E3E3C3-EEFD-49E7-8609-D55B94388599}" type="slidenum">
              <a:rPr lang="en-US" smtClean="0"/>
              <a:t>7</a:t>
            </a:fld>
            <a:endParaRPr lang="en-US"/>
          </a:p>
        </p:txBody>
      </p:sp>
    </p:spTree>
    <p:extLst>
      <p:ext uri="{BB962C8B-B14F-4D97-AF65-F5344CB8AC3E}">
        <p14:creationId xmlns:p14="http://schemas.microsoft.com/office/powerpoint/2010/main" val="63126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E3E3C3-EEFD-49E7-8609-D55B94388599}" type="slidenum">
              <a:rPr lang="en-US" smtClean="0"/>
              <a:t>8</a:t>
            </a:fld>
            <a:endParaRPr lang="en-US"/>
          </a:p>
        </p:txBody>
      </p:sp>
    </p:spTree>
    <p:extLst>
      <p:ext uri="{BB962C8B-B14F-4D97-AF65-F5344CB8AC3E}">
        <p14:creationId xmlns:p14="http://schemas.microsoft.com/office/powerpoint/2010/main" val="264695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Footnote on CSI Data</a:t>
            </a:r>
          </a:p>
        </p:txBody>
      </p:sp>
      <p:sp>
        <p:nvSpPr>
          <p:cNvPr id="4" name="Slide Number Placeholder 3"/>
          <p:cNvSpPr>
            <a:spLocks noGrp="1"/>
          </p:cNvSpPr>
          <p:nvPr>
            <p:ph type="sldNum" sz="quarter" idx="10"/>
          </p:nvPr>
        </p:nvSpPr>
        <p:spPr/>
        <p:txBody>
          <a:bodyPr/>
          <a:lstStyle/>
          <a:p>
            <a:fld id="{14E3E3C3-EEFD-49E7-8609-D55B94388599}" type="slidenum">
              <a:rPr lang="en-US" smtClean="0"/>
              <a:t>9</a:t>
            </a:fld>
            <a:endParaRPr lang="en-US"/>
          </a:p>
        </p:txBody>
      </p:sp>
    </p:spTree>
    <p:extLst>
      <p:ext uri="{BB962C8B-B14F-4D97-AF65-F5344CB8AC3E}">
        <p14:creationId xmlns:p14="http://schemas.microsoft.com/office/powerpoint/2010/main" val="337199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3E3C3-EEFD-49E7-8609-D55B94388599}" type="slidenum">
              <a:rPr lang="en-US" smtClean="0"/>
              <a:t>10</a:t>
            </a:fld>
            <a:endParaRPr lang="en-US"/>
          </a:p>
        </p:txBody>
      </p:sp>
    </p:spTree>
    <p:extLst>
      <p:ext uri="{BB962C8B-B14F-4D97-AF65-F5344CB8AC3E}">
        <p14:creationId xmlns:p14="http://schemas.microsoft.com/office/powerpoint/2010/main" val="298871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3E3C3-EEFD-49E7-8609-D55B94388599}" type="slidenum">
              <a:rPr lang="en-US" smtClean="0"/>
              <a:t>12</a:t>
            </a:fld>
            <a:endParaRPr lang="en-US"/>
          </a:p>
        </p:txBody>
      </p:sp>
    </p:spTree>
    <p:extLst>
      <p:ext uri="{BB962C8B-B14F-4D97-AF65-F5344CB8AC3E}">
        <p14:creationId xmlns:p14="http://schemas.microsoft.com/office/powerpoint/2010/main" val="373445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Comments:</a:t>
            </a:r>
            <a:r>
              <a:rPr lang="en-US" baseline="0" dirty="0"/>
              <a:t> </a:t>
            </a:r>
          </a:p>
          <a:p>
            <a:endParaRPr lang="en-US" baseline="0" dirty="0"/>
          </a:p>
          <a:p>
            <a:pPr marL="171450" indent="-171450">
              <a:buFontTx/>
              <a:buChar char="-"/>
            </a:pPr>
            <a:r>
              <a:rPr lang="en-US" baseline="0" dirty="0"/>
              <a:t>Les, nothing to add…</a:t>
            </a:r>
          </a:p>
          <a:p>
            <a:pPr marL="171450" indent="-171450">
              <a:buFontTx/>
              <a:buChar char="-"/>
            </a:pPr>
            <a:r>
              <a:rPr lang="en-US" baseline="0" dirty="0"/>
              <a:t>Kathleen – I don’t see anything right off that I would add the component that the academic committee is talking about his having input into how they define success. Advising sessions to capture what their expectations are for time to completion, (Goals)</a:t>
            </a:r>
          </a:p>
          <a:p>
            <a:pPr marL="171450" indent="-171450">
              <a:buFontTx/>
              <a:buChar char="-"/>
            </a:pPr>
            <a:r>
              <a:rPr lang="en-US" baseline="0" dirty="0"/>
              <a:t>Exit survey completion and hold students accountable for that…</a:t>
            </a:r>
          </a:p>
          <a:p>
            <a:pPr marL="171450" indent="-171450">
              <a:buFontTx/>
              <a:buChar char="-"/>
            </a:pPr>
            <a:r>
              <a:rPr lang="en-US" baseline="0" dirty="0"/>
              <a:t>It is not necessarily a different element PT, and they set the goals.  </a:t>
            </a:r>
          </a:p>
          <a:p>
            <a:pPr marL="171450" indent="-171450">
              <a:buFontTx/>
              <a:buChar char="-"/>
            </a:pPr>
            <a:r>
              <a:rPr lang="en-US" baseline="0" dirty="0"/>
              <a:t>Academic meeting, data points that come from two different directions on this</a:t>
            </a:r>
          </a:p>
          <a:p>
            <a:pPr marL="171450" indent="-171450">
              <a:buFontTx/>
              <a:buChar char="-"/>
            </a:pPr>
            <a:r>
              <a:rPr lang="en-US" baseline="0" dirty="0"/>
              <a:t>John – looking it over more, and glad she mentioned engagement and I have advocated a lot and retention has a qualitative aspect human to human. Engagement starts to address that… student life, critical students need to connect with someone. </a:t>
            </a:r>
          </a:p>
          <a:p>
            <a:pPr marL="171450" indent="-171450">
              <a:buFontTx/>
              <a:buChar char="-"/>
            </a:pPr>
            <a:r>
              <a:rPr lang="en-US" baseline="0" dirty="0"/>
              <a:t>Ellen – listening and I am of the same mind as </a:t>
            </a:r>
            <a:r>
              <a:rPr lang="en-US" baseline="0" dirty="0" err="1"/>
              <a:t>Kathaleen</a:t>
            </a:r>
            <a:r>
              <a:rPr lang="en-US" baseline="0" dirty="0"/>
              <a:t> find out what each students considers success for themselves. Unrealistic or intimidated by expectations and I have done some research on predictors of success for graduate school.  I would encourage you to begin to ask the students. </a:t>
            </a:r>
          </a:p>
          <a:p>
            <a:pPr marL="171450" indent="-171450">
              <a:buFontTx/>
              <a:buChar char="-"/>
            </a:pPr>
            <a:r>
              <a:rPr lang="en-US" baseline="0" dirty="0"/>
              <a:t>Mimi – Agree with what has been </a:t>
            </a:r>
          </a:p>
          <a:p>
            <a:pPr marL="171450" indent="-171450">
              <a:buFontTx/>
              <a:buChar char="-"/>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4E3E3C3-EEFD-49E7-8609-D55B94388599}" type="slidenum">
              <a:rPr lang="en-US" smtClean="0"/>
              <a:t>13</a:t>
            </a:fld>
            <a:endParaRPr lang="en-US"/>
          </a:p>
        </p:txBody>
      </p:sp>
    </p:spTree>
    <p:extLst>
      <p:ext uri="{BB962C8B-B14F-4D97-AF65-F5344CB8AC3E}">
        <p14:creationId xmlns:p14="http://schemas.microsoft.com/office/powerpoint/2010/main" val="62877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E3E3C3-EEFD-49E7-8609-D55B94388599}" type="slidenum">
              <a:rPr lang="en-US" smtClean="0"/>
              <a:t>14</a:t>
            </a:fld>
            <a:endParaRPr lang="en-US"/>
          </a:p>
        </p:txBody>
      </p:sp>
    </p:spTree>
    <p:extLst>
      <p:ext uri="{BB962C8B-B14F-4D97-AF65-F5344CB8AC3E}">
        <p14:creationId xmlns:p14="http://schemas.microsoft.com/office/powerpoint/2010/main" val="280216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0A0928-B446-4A69-ACDD-E022225F145C}"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7A73-8C36-43C6-B838-3A7183B39A97}" type="slidenum">
              <a:rPr lang="en-US" smtClean="0"/>
              <a:t>‹#›</a:t>
            </a:fld>
            <a:endParaRPr lang="en-US"/>
          </a:p>
        </p:txBody>
      </p:sp>
    </p:spTree>
    <p:extLst>
      <p:ext uri="{BB962C8B-B14F-4D97-AF65-F5344CB8AC3E}">
        <p14:creationId xmlns:p14="http://schemas.microsoft.com/office/powerpoint/2010/main" val="165281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0A0928-B446-4A69-ACDD-E022225F145C}"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7A73-8C36-43C6-B838-3A7183B39A97}" type="slidenum">
              <a:rPr lang="en-US" smtClean="0"/>
              <a:t>‹#›</a:t>
            </a:fld>
            <a:endParaRPr lang="en-US"/>
          </a:p>
        </p:txBody>
      </p:sp>
    </p:spTree>
    <p:extLst>
      <p:ext uri="{BB962C8B-B14F-4D97-AF65-F5344CB8AC3E}">
        <p14:creationId xmlns:p14="http://schemas.microsoft.com/office/powerpoint/2010/main" val="24428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0A0928-B446-4A69-ACDD-E022225F145C}"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7A73-8C36-43C6-B838-3A7183B39A97}" type="slidenum">
              <a:rPr lang="en-US" smtClean="0"/>
              <a:t>‹#›</a:t>
            </a:fld>
            <a:endParaRPr lang="en-US"/>
          </a:p>
        </p:txBody>
      </p:sp>
    </p:spTree>
    <p:extLst>
      <p:ext uri="{BB962C8B-B14F-4D97-AF65-F5344CB8AC3E}">
        <p14:creationId xmlns:p14="http://schemas.microsoft.com/office/powerpoint/2010/main" val="363936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0A0928-B446-4A69-ACDD-E022225F145C}"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7A73-8C36-43C6-B838-3A7183B39A97}" type="slidenum">
              <a:rPr lang="en-US" smtClean="0"/>
              <a:t>‹#›</a:t>
            </a:fld>
            <a:endParaRPr lang="en-US"/>
          </a:p>
        </p:txBody>
      </p:sp>
    </p:spTree>
    <p:extLst>
      <p:ext uri="{BB962C8B-B14F-4D97-AF65-F5344CB8AC3E}">
        <p14:creationId xmlns:p14="http://schemas.microsoft.com/office/powerpoint/2010/main" val="69893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0A0928-B446-4A69-ACDD-E022225F145C}"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7A73-8C36-43C6-B838-3A7183B39A97}" type="slidenum">
              <a:rPr lang="en-US" smtClean="0"/>
              <a:t>‹#›</a:t>
            </a:fld>
            <a:endParaRPr lang="en-US"/>
          </a:p>
        </p:txBody>
      </p:sp>
    </p:spTree>
    <p:extLst>
      <p:ext uri="{BB962C8B-B14F-4D97-AF65-F5344CB8AC3E}">
        <p14:creationId xmlns:p14="http://schemas.microsoft.com/office/powerpoint/2010/main" val="300080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0A0928-B446-4A69-ACDD-E022225F145C}"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07A73-8C36-43C6-B838-3A7183B39A97}" type="slidenum">
              <a:rPr lang="en-US" smtClean="0"/>
              <a:t>‹#›</a:t>
            </a:fld>
            <a:endParaRPr lang="en-US"/>
          </a:p>
        </p:txBody>
      </p:sp>
    </p:spTree>
    <p:extLst>
      <p:ext uri="{BB962C8B-B14F-4D97-AF65-F5344CB8AC3E}">
        <p14:creationId xmlns:p14="http://schemas.microsoft.com/office/powerpoint/2010/main" val="285333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0A0928-B446-4A69-ACDD-E022225F145C}"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07A73-8C36-43C6-B838-3A7183B39A97}" type="slidenum">
              <a:rPr lang="en-US" smtClean="0"/>
              <a:t>‹#›</a:t>
            </a:fld>
            <a:endParaRPr lang="en-US"/>
          </a:p>
        </p:txBody>
      </p:sp>
    </p:spTree>
    <p:extLst>
      <p:ext uri="{BB962C8B-B14F-4D97-AF65-F5344CB8AC3E}">
        <p14:creationId xmlns:p14="http://schemas.microsoft.com/office/powerpoint/2010/main" val="28821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0A0928-B446-4A69-ACDD-E022225F145C}"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07A73-8C36-43C6-B838-3A7183B39A97}" type="slidenum">
              <a:rPr lang="en-US" smtClean="0"/>
              <a:t>‹#›</a:t>
            </a:fld>
            <a:endParaRPr lang="en-US"/>
          </a:p>
        </p:txBody>
      </p:sp>
    </p:spTree>
    <p:extLst>
      <p:ext uri="{BB962C8B-B14F-4D97-AF65-F5344CB8AC3E}">
        <p14:creationId xmlns:p14="http://schemas.microsoft.com/office/powerpoint/2010/main" val="113609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A0928-B446-4A69-ACDD-E022225F145C}"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07A73-8C36-43C6-B838-3A7183B39A97}" type="slidenum">
              <a:rPr lang="en-US" smtClean="0"/>
              <a:t>‹#›</a:t>
            </a:fld>
            <a:endParaRPr lang="en-US"/>
          </a:p>
        </p:txBody>
      </p:sp>
    </p:spTree>
    <p:extLst>
      <p:ext uri="{BB962C8B-B14F-4D97-AF65-F5344CB8AC3E}">
        <p14:creationId xmlns:p14="http://schemas.microsoft.com/office/powerpoint/2010/main" val="426746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0A0928-B446-4A69-ACDD-E022225F145C}"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07A73-8C36-43C6-B838-3A7183B39A97}" type="slidenum">
              <a:rPr lang="en-US" smtClean="0"/>
              <a:t>‹#›</a:t>
            </a:fld>
            <a:endParaRPr lang="en-US"/>
          </a:p>
        </p:txBody>
      </p:sp>
    </p:spTree>
    <p:extLst>
      <p:ext uri="{BB962C8B-B14F-4D97-AF65-F5344CB8AC3E}">
        <p14:creationId xmlns:p14="http://schemas.microsoft.com/office/powerpoint/2010/main" val="233302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0A0928-B446-4A69-ACDD-E022225F145C}"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07A73-8C36-43C6-B838-3A7183B39A97}" type="slidenum">
              <a:rPr lang="en-US" smtClean="0"/>
              <a:t>‹#›</a:t>
            </a:fld>
            <a:endParaRPr lang="en-US"/>
          </a:p>
        </p:txBody>
      </p:sp>
    </p:spTree>
    <p:extLst>
      <p:ext uri="{BB962C8B-B14F-4D97-AF65-F5344CB8AC3E}">
        <p14:creationId xmlns:p14="http://schemas.microsoft.com/office/powerpoint/2010/main" val="415610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A0928-B446-4A69-ACDD-E022225F145C}" type="datetimeFigureOut">
              <a:rPr lang="en-US" smtClean="0"/>
              <a:t>3/12/2019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07A73-8C36-43C6-B838-3A7183B39A97}" type="slidenum">
              <a:rPr lang="en-US" smtClean="0"/>
              <a:t>‹#›</a:t>
            </a:fld>
            <a:endParaRPr lang="en-US"/>
          </a:p>
        </p:txBody>
      </p:sp>
    </p:spTree>
    <p:extLst>
      <p:ext uri="{BB962C8B-B14F-4D97-AF65-F5344CB8AC3E}">
        <p14:creationId xmlns:p14="http://schemas.microsoft.com/office/powerpoint/2010/main" val="1042384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10" Type="http://schemas.openxmlformats.org/officeDocument/2006/relationships/image" Target="../media/image9.jpg"/><Relationship Id="rId4" Type="http://schemas.openxmlformats.org/officeDocument/2006/relationships/image" Target="../media/image2.png"/><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7396480" cy="6841744"/>
          </a:xfrm>
          <a:prstGeom prst="rect">
            <a:avLst/>
          </a:prstGeom>
          <a:noFill/>
          <a:ln>
            <a:noFill/>
          </a:ln>
        </p:spPr>
      </p:pic>
      <p:pic>
        <p:nvPicPr>
          <p:cNvPr id="7" name="Picture 6"/>
          <p:cNvPicPr>
            <a:picLocks noChangeAspect="1"/>
          </p:cNvPicPr>
          <p:nvPr/>
        </p:nvPicPr>
        <p:blipFill>
          <a:blip r:embed="rId3" cstate="print">
            <a:biLevel thresh="50000"/>
            <a:extLst>
              <a:ext uri="{BEBA8EAE-BF5A-486C-A8C5-ECC9F3942E4B}">
                <a14:imgProps xmlns:a14="http://schemas.microsoft.com/office/drawing/2010/main">
                  <a14:imgLayer r:embed="rId4">
                    <a14:imgEffect>
                      <a14:backgroundRemoval t="329" b="100000" l="0" r="100000">
                        <a14:foregroundMark x1="73128" y1="73026" x2="73128" y2="73026"/>
                        <a14:foregroundMark x1="63590" y1="78509" x2="63590" y2="78509"/>
                        <a14:foregroundMark x1="61026" y1="72259" x2="61026" y2="72259"/>
                        <a14:foregroundMark x1="58872" y1="74890" x2="58872" y2="74890"/>
                        <a14:foregroundMark x1="52821" y1="87500" x2="52821" y2="87500"/>
                        <a14:foregroundMark x1="28103" y1="48026" x2="28103" y2="48026"/>
                        <a14:foregroundMark x1="67077" y1="99671" x2="67077" y2="99671"/>
                        <a14:foregroundMark x1="4205" y1="33114" x2="4205" y2="33114"/>
                        <a14:foregroundMark x1="5538" y1="37829" x2="5538" y2="37829"/>
                        <a14:foregroundMark x1="6462" y1="31031" x2="6462" y2="31031"/>
                        <a14:foregroundMark x1="6462" y1="32237" x2="6462" y2="32237"/>
                        <a14:foregroundMark x1="12821" y1="20614" x2="12821" y2="20614"/>
                        <a14:foregroundMark x1="13026" y1="24890" x2="13026" y2="24890"/>
                        <a14:backgroundMark x1="34974" y1="60088" x2="34974" y2="60088"/>
                        <a14:backgroundMark x1="31487" y1="79276" x2="31487" y2="79276"/>
                        <a14:backgroundMark x1="30974" y1="78947" x2="30974" y2="78947"/>
                        <a14:backgroundMark x1="38974" y1="86184" x2="38974" y2="86184"/>
                        <a14:backgroundMark x1="20205" y1="80482" x2="20205" y2="80482"/>
                        <a14:backgroundMark x1="20410" y1="90241" x2="20410" y2="90241"/>
                        <a14:backgroundMark x1="70154" y1="84539" x2="70154" y2="84539"/>
                        <a14:backgroundMark x1="79590" y1="74232" x2="79590" y2="74232"/>
                        <a14:backgroundMark x1="80923" y1="73575" x2="80923" y2="73575"/>
                        <a14:backgroundMark x1="81231" y1="73246" x2="81231" y2="73246"/>
                        <a14:backgroundMark x1="63385" y1="75219" x2="63385" y2="75219"/>
                        <a14:backgroundMark x1="16615" y1="43092" x2="16615" y2="43092"/>
                        <a14:backgroundMark x1="6256" y1="40570" x2="6256" y2="40570"/>
                        <a14:backgroundMark x1="7590" y1="43640" x2="7590" y2="43640"/>
                        <a14:backgroundMark x1="13231" y1="22149" x2="13231" y2="22149"/>
                        <a14:backgroundMark x1="13436" y1="25768" x2="13436" y2="25768"/>
                      </a14:backgroundRemoval>
                    </a14:imgEffect>
                  </a14:imgLayer>
                </a14:imgProps>
              </a:ext>
              <a:ext uri="{28A0092B-C50C-407E-A947-70E740481C1C}">
                <a14:useLocalDpi xmlns:a14="http://schemas.microsoft.com/office/drawing/2010/main" val="0"/>
              </a:ext>
            </a:extLst>
          </a:blip>
          <a:stretch>
            <a:fillRect/>
          </a:stretch>
        </p:blipFill>
        <p:spPr>
          <a:xfrm>
            <a:off x="0" y="481858"/>
            <a:ext cx="7240212" cy="6772381"/>
          </a:xfrm>
          <a:prstGeom prst="rect">
            <a:avLst/>
          </a:prstGeom>
        </p:spPr>
      </p:pic>
      <p:pic>
        <p:nvPicPr>
          <p:cNvPr id="5" name="Picture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35165"/>
          <a:stretch/>
        </p:blipFill>
        <p:spPr>
          <a:xfrm>
            <a:off x="7386320" y="16256"/>
            <a:ext cx="4795520" cy="6841744"/>
          </a:xfrm>
          <a:prstGeom prst="rect">
            <a:avLst/>
          </a:prstGeom>
          <a:noFill/>
          <a:ln>
            <a:noFill/>
          </a:ln>
        </p:spPr>
      </p:pic>
      <p:sp>
        <p:nvSpPr>
          <p:cNvPr id="6" name="Rectangle 5"/>
          <p:cNvSpPr/>
          <p:nvPr/>
        </p:nvSpPr>
        <p:spPr>
          <a:xfrm>
            <a:off x="0" y="0"/>
            <a:ext cx="12181840" cy="6874256"/>
          </a:xfrm>
          <a:prstGeom prst="rect">
            <a:avLst/>
          </a:prstGeom>
          <a:gradFill flip="none" rotWithShape="1">
            <a:gsLst>
              <a:gs pos="0">
                <a:schemeClr val="tx2">
                  <a:lumMod val="75000"/>
                </a:schemeClr>
              </a:gs>
              <a:gs pos="3000">
                <a:srgbClr val="0404AA">
                  <a:alpha val="84000"/>
                </a:srgbClr>
              </a:gs>
              <a:gs pos="0">
                <a:schemeClr val="tx2">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 dirty="0"/>
          </a:p>
        </p:txBody>
      </p:sp>
      <p:sp>
        <p:nvSpPr>
          <p:cNvPr id="8" name="Rectangle 7"/>
          <p:cNvSpPr/>
          <p:nvPr/>
        </p:nvSpPr>
        <p:spPr>
          <a:xfrm>
            <a:off x="707366" y="1264303"/>
            <a:ext cx="10999643" cy="4031873"/>
          </a:xfrm>
          <a:prstGeom prst="rect">
            <a:avLst/>
          </a:prstGeom>
        </p:spPr>
        <p:txBody>
          <a:bodyPr wrap="square">
            <a:spAutoFit/>
          </a:bodyPr>
          <a:lstStyle/>
          <a:p>
            <a:pPr algn="ctr"/>
            <a:r>
              <a:rPr lang="en-US" sz="6000" b="1" dirty="0">
                <a:solidFill>
                  <a:srgbClr val="FFC000"/>
                </a:solidFill>
                <a:latin typeface="Century Gothic" panose="020B0502020202020204" pitchFamily="34" charset="0"/>
              </a:rPr>
              <a:t>Contributing Factors to the Success of Hispanic Males at Heritage University </a:t>
            </a:r>
            <a:endParaRPr lang="en-US" sz="9600" b="1" dirty="0">
              <a:solidFill>
                <a:srgbClr val="FFC000"/>
              </a:solidFill>
              <a:latin typeface="Century Gothic" panose="020B0502020202020204" pitchFamily="34" charset="0"/>
            </a:endParaRPr>
          </a:p>
          <a:p>
            <a:br>
              <a:rPr lang="en-US" sz="2400" dirty="0">
                <a:solidFill>
                  <a:schemeClr val="bg1"/>
                </a:solidFill>
                <a:latin typeface="Century Gothic" panose="020B0502020202020204" pitchFamily="34" charset="0"/>
              </a:rPr>
            </a:br>
            <a:r>
              <a:rPr lang="en-US" sz="2800" dirty="0">
                <a:solidFill>
                  <a:schemeClr val="bg1"/>
                </a:solidFill>
                <a:latin typeface="Century Gothic" panose="020B0502020202020204" pitchFamily="34" charset="0"/>
              </a:rPr>
              <a:t>Melissa Hill, Ph.D., Interim Vice President for Student Affairs</a:t>
            </a:r>
          </a:p>
          <a:p>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7882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7396480" cy="6841744"/>
          </a:xfrm>
          <a:prstGeom prst="rect">
            <a:avLst/>
          </a:prstGeom>
          <a:noFill/>
          <a:ln>
            <a:noFill/>
          </a:ln>
        </p:spPr>
      </p:pic>
      <p:pic>
        <p:nvPicPr>
          <p:cNvPr id="7" name="Picture 6"/>
          <p:cNvPicPr>
            <a:picLocks noChangeAspect="1"/>
          </p:cNvPicPr>
          <p:nvPr/>
        </p:nvPicPr>
        <p:blipFill>
          <a:blip r:embed="rId4" cstate="print">
            <a:biLevel thresh="50000"/>
            <a:extLst>
              <a:ext uri="{BEBA8EAE-BF5A-486C-A8C5-ECC9F3942E4B}">
                <a14:imgProps xmlns:a14="http://schemas.microsoft.com/office/drawing/2010/main">
                  <a14:imgLayer r:embed="rId5">
                    <a14:imgEffect>
                      <a14:backgroundRemoval t="329" b="100000" l="0" r="100000">
                        <a14:foregroundMark x1="73128" y1="73026" x2="73128" y2="73026"/>
                        <a14:foregroundMark x1="63590" y1="78509" x2="63590" y2="78509"/>
                        <a14:foregroundMark x1="61026" y1="72259" x2="61026" y2="72259"/>
                        <a14:foregroundMark x1="58872" y1="74890" x2="58872" y2="74890"/>
                        <a14:foregroundMark x1="52821" y1="87500" x2="52821" y2="87500"/>
                        <a14:foregroundMark x1="28103" y1="48026" x2="28103" y2="48026"/>
                        <a14:foregroundMark x1="67077" y1="99671" x2="67077" y2="99671"/>
                        <a14:foregroundMark x1="4205" y1="33114" x2="4205" y2="33114"/>
                        <a14:foregroundMark x1="5538" y1="37829" x2="5538" y2="37829"/>
                        <a14:foregroundMark x1="6462" y1="31031" x2="6462" y2="31031"/>
                        <a14:foregroundMark x1="6462" y1="32237" x2="6462" y2="32237"/>
                        <a14:foregroundMark x1="12821" y1="20614" x2="12821" y2="20614"/>
                        <a14:foregroundMark x1="13026" y1="24890" x2="13026" y2="24890"/>
                        <a14:backgroundMark x1="34974" y1="60088" x2="34974" y2="60088"/>
                        <a14:backgroundMark x1="31487" y1="79276" x2="31487" y2="79276"/>
                        <a14:backgroundMark x1="30974" y1="78947" x2="30974" y2="78947"/>
                        <a14:backgroundMark x1="38974" y1="86184" x2="38974" y2="86184"/>
                        <a14:backgroundMark x1="20205" y1="80482" x2="20205" y2="80482"/>
                        <a14:backgroundMark x1="20410" y1="90241" x2="20410" y2="90241"/>
                        <a14:backgroundMark x1="70154" y1="84539" x2="70154" y2="84539"/>
                        <a14:backgroundMark x1="79590" y1="74232" x2="79590" y2="74232"/>
                        <a14:backgroundMark x1="80923" y1="73575" x2="80923" y2="73575"/>
                        <a14:backgroundMark x1="81231" y1="73246" x2="81231" y2="73246"/>
                        <a14:backgroundMark x1="63385" y1="75219" x2="63385" y2="75219"/>
                        <a14:backgroundMark x1="16615" y1="43092" x2="16615" y2="43092"/>
                        <a14:backgroundMark x1="6256" y1="40570" x2="6256" y2="40570"/>
                        <a14:backgroundMark x1="7590" y1="43640" x2="7590" y2="43640"/>
                        <a14:backgroundMark x1="13231" y1="22149" x2="13231" y2="22149"/>
                        <a14:backgroundMark x1="13436" y1="25768" x2="13436" y2="25768"/>
                      </a14:backgroundRemoval>
                    </a14:imgEffect>
                  </a14:imgLayer>
                </a14:imgProps>
              </a:ext>
              <a:ext uri="{28A0092B-C50C-407E-A947-70E740481C1C}">
                <a14:useLocalDpi xmlns:a14="http://schemas.microsoft.com/office/drawing/2010/main" val="0"/>
              </a:ext>
            </a:extLst>
          </a:blip>
          <a:stretch>
            <a:fillRect/>
          </a:stretch>
        </p:blipFill>
        <p:spPr>
          <a:xfrm>
            <a:off x="0" y="481858"/>
            <a:ext cx="7240212" cy="6772381"/>
          </a:xfrm>
          <a:prstGeom prst="rect">
            <a:avLst/>
          </a:prstGeom>
        </p:spPr>
      </p:pic>
      <p:pic>
        <p:nvPicPr>
          <p:cNvPr id="5" name="Picture 4"/>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35165"/>
          <a:stretch/>
        </p:blipFill>
        <p:spPr>
          <a:xfrm>
            <a:off x="7386320" y="16256"/>
            <a:ext cx="4795520" cy="6841744"/>
          </a:xfrm>
          <a:prstGeom prst="rect">
            <a:avLst/>
          </a:prstGeom>
          <a:noFill/>
          <a:ln>
            <a:noFill/>
          </a:ln>
        </p:spPr>
      </p:pic>
      <p:sp>
        <p:nvSpPr>
          <p:cNvPr id="6" name="Rectangle 5"/>
          <p:cNvSpPr/>
          <p:nvPr/>
        </p:nvSpPr>
        <p:spPr>
          <a:xfrm>
            <a:off x="0" y="0"/>
            <a:ext cx="12181840" cy="6874256"/>
          </a:xfrm>
          <a:prstGeom prst="rect">
            <a:avLst/>
          </a:prstGeom>
          <a:gradFill flip="none" rotWithShape="1">
            <a:gsLst>
              <a:gs pos="0">
                <a:schemeClr val="tx2">
                  <a:lumMod val="75000"/>
                </a:schemeClr>
              </a:gs>
              <a:gs pos="3000">
                <a:srgbClr val="0404AA">
                  <a:alpha val="84000"/>
                </a:srgbClr>
              </a:gs>
              <a:gs pos="0">
                <a:schemeClr val="tx2">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 dirty="0"/>
          </a:p>
        </p:txBody>
      </p:sp>
      <p:sp>
        <p:nvSpPr>
          <p:cNvPr id="8" name="Rectangle 7"/>
          <p:cNvSpPr/>
          <p:nvPr/>
        </p:nvSpPr>
        <p:spPr>
          <a:xfrm>
            <a:off x="1511300" y="388003"/>
            <a:ext cx="9797527" cy="1015663"/>
          </a:xfrm>
          <a:prstGeom prst="rect">
            <a:avLst/>
          </a:prstGeom>
        </p:spPr>
        <p:txBody>
          <a:bodyPr wrap="square">
            <a:spAutoFit/>
          </a:bodyPr>
          <a:lstStyle/>
          <a:p>
            <a:r>
              <a:rPr lang="en-US" sz="6000" b="1" dirty="0">
                <a:solidFill>
                  <a:srgbClr val="FFC000"/>
                </a:solidFill>
                <a:latin typeface="Century Gothic" panose="020B0502020202020204" pitchFamily="34" charset="0"/>
              </a:rPr>
              <a:t>Framework</a:t>
            </a:r>
            <a:endParaRPr lang="en-US" sz="2400" b="1" dirty="0">
              <a:solidFill>
                <a:srgbClr val="FFC000"/>
              </a:solidFill>
              <a:latin typeface="Century Gothic" panose="020B0502020202020204" pitchFamily="34" charset="0"/>
            </a:endParaRPr>
          </a:p>
        </p:txBody>
      </p:sp>
      <p:grpSp>
        <p:nvGrpSpPr>
          <p:cNvPr id="10" name="Group 9"/>
          <p:cNvGrpSpPr/>
          <p:nvPr/>
        </p:nvGrpSpPr>
        <p:grpSpPr>
          <a:xfrm>
            <a:off x="4985849" y="312519"/>
            <a:ext cx="6812451" cy="6271062"/>
            <a:chOff x="2699849" y="325219"/>
            <a:chExt cx="6812451" cy="6271062"/>
          </a:xfrm>
        </p:grpSpPr>
        <p:grpSp>
          <p:nvGrpSpPr>
            <p:cNvPr id="11" name="Group 10"/>
            <p:cNvGrpSpPr/>
            <p:nvPr/>
          </p:nvGrpSpPr>
          <p:grpSpPr>
            <a:xfrm>
              <a:off x="2699849" y="325219"/>
              <a:ext cx="6792300" cy="6271062"/>
              <a:chOff x="2699849" y="325219"/>
              <a:chExt cx="6792300" cy="6271062"/>
            </a:xfrm>
          </p:grpSpPr>
          <p:sp>
            <p:nvSpPr>
              <p:cNvPr id="19" name="Freeform 18"/>
              <p:cNvSpPr/>
              <p:nvPr/>
            </p:nvSpPr>
            <p:spPr>
              <a:xfrm>
                <a:off x="3923399" y="325219"/>
                <a:ext cx="4345200" cy="4151750"/>
              </a:xfrm>
              <a:custGeom>
                <a:avLst/>
                <a:gdLst>
                  <a:gd name="connsiteX0" fmla="*/ 0 w 4345200"/>
                  <a:gd name="connsiteY0" fmla="*/ 2075875 h 4151750"/>
                  <a:gd name="connsiteX1" fmla="*/ 2172600 w 4345200"/>
                  <a:gd name="connsiteY1" fmla="*/ 0 h 4151750"/>
                  <a:gd name="connsiteX2" fmla="*/ 4345200 w 4345200"/>
                  <a:gd name="connsiteY2" fmla="*/ 2075875 h 4151750"/>
                  <a:gd name="connsiteX3" fmla="*/ 2172600 w 4345200"/>
                  <a:gd name="connsiteY3" fmla="*/ 4151750 h 4151750"/>
                  <a:gd name="connsiteX4" fmla="*/ 0 w 4345200"/>
                  <a:gd name="connsiteY4" fmla="*/ 2075875 h 415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5200" h="4151750">
                    <a:moveTo>
                      <a:pt x="0" y="2075875"/>
                    </a:moveTo>
                    <a:cubicBezTo>
                      <a:pt x="0" y="929401"/>
                      <a:pt x="972706" y="0"/>
                      <a:pt x="2172600" y="0"/>
                    </a:cubicBezTo>
                    <a:cubicBezTo>
                      <a:pt x="3372494" y="0"/>
                      <a:pt x="4345200" y="929401"/>
                      <a:pt x="4345200" y="2075875"/>
                    </a:cubicBezTo>
                    <a:cubicBezTo>
                      <a:pt x="4345200" y="3222349"/>
                      <a:pt x="3372494" y="4151750"/>
                      <a:pt x="2172600" y="4151750"/>
                    </a:cubicBezTo>
                    <a:cubicBezTo>
                      <a:pt x="972706" y="4151750"/>
                      <a:pt x="0" y="3222349"/>
                      <a:pt x="0" y="207587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79360" tIns="726555" rIns="579360" bIns="1556908" numCol="1" spcCol="1270" anchor="ctr" anchorCtr="0">
                <a:noAutofit/>
              </a:bodyPr>
              <a:lstStyle/>
              <a:p>
                <a:pPr lvl="0" algn="ctr" defTabSz="1244600">
                  <a:lnSpc>
                    <a:spcPct val="90000"/>
                  </a:lnSpc>
                  <a:spcBef>
                    <a:spcPct val="0"/>
                  </a:spcBef>
                  <a:spcAft>
                    <a:spcPct val="35000"/>
                  </a:spcAft>
                </a:pPr>
                <a:endParaRPr lang="en-US" sz="3200" b="1" kern="1200" dirty="0">
                  <a:solidFill>
                    <a:schemeClr val="bg1"/>
                  </a:solidFill>
                </a:endParaRPr>
              </a:p>
            </p:txBody>
          </p:sp>
          <p:sp>
            <p:nvSpPr>
              <p:cNvPr id="20" name="Freeform 19"/>
              <p:cNvSpPr/>
              <p:nvPr/>
            </p:nvSpPr>
            <p:spPr>
              <a:xfrm>
                <a:off x="5146949" y="2444531"/>
                <a:ext cx="4345200" cy="4151750"/>
              </a:xfrm>
              <a:custGeom>
                <a:avLst/>
                <a:gdLst>
                  <a:gd name="connsiteX0" fmla="*/ 0 w 4345200"/>
                  <a:gd name="connsiteY0" fmla="*/ 2075875 h 4151750"/>
                  <a:gd name="connsiteX1" fmla="*/ 2172600 w 4345200"/>
                  <a:gd name="connsiteY1" fmla="*/ 0 h 4151750"/>
                  <a:gd name="connsiteX2" fmla="*/ 4345200 w 4345200"/>
                  <a:gd name="connsiteY2" fmla="*/ 2075875 h 4151750"/>
                  <a:gd name="connsiteX3" fmla="*/ 2172600 w 4345200"/>
                  <a:gd name="connsiteY3" fmla="*/ 4151750 h 4151750"/>
                  <a:gd name="connsiteX4" fmla="*/ 0 w 4345200"/>
                  <a:gd name="connsiteY4" fmla="*/ 2075875 h 415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5200" h="4151750">
                    <a:moveTo>
                      <a:pt x="0" y="2075875"/>
                    </a:moveTo>
                    <a:cubicBezTo>
                      <a:pt x="0" y="929401"/>
                      <a:pt x="972706" y="0"/>
                      <a:pt x="2172600" y="0"/>
                    </a:cubicBezTo>
                    <a:cubicBezTo>
                      <a:pt x="3372494" y="0"/>
                      <a:pt x="4345200" y="929401"/>
                      <a:pt x="4345200" y="2075875"/>
                    </a:cubicBezTo>
                    <a:cubicBezTo>
                      <a:pt x="4345200" y="3222349"/>
                      <a:pt x="3372494" y="4151750"/>
                      <a:pt x="2172600" y="4151750"/>
                    </a:cubicBezTo>
                    <a:cubicBezTo>
                      <a:pt x="972706" y="4151750"/>
                      <a:pt x="0" y="3222349"/>
                      <a:pt x="0" y="207587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28907" tIns="1072535" rIns="409173" bIns="795753" numCol="1" spcCol="1270" anchor="ctr" anchorCtr="0">
                <a:noAutofit/>
              </a:bodyPr>
              <a:lstStyle/>
              <a:p>
                <a:pPr lvl="0" algn="ctr" defTabSz="1244600">
                  <a:lnSpc>
                    <a:spcPct val="90000"/>
                  </a:lnSpc>
                  <a:spcBef>
                    <a:spcPct val="0"/>
                  </a:spcBef>
                  <a:spcAft>
                    <a:spcPct val="35000"/>
                  </a:spcAft>
                </a:pPr>
                <a:endParaRPr lang="en-US" sz="3200" b="1" kern="1200" dirty="0">
                  <a:solidFill>
                    <a:schemeClr val="bg1"/>
                  </a:solidFill>
                </a:endParaRPr>
              </a:p>
            </p:txBody>
          </p:sp>
          <p:sp>
            <p:nvSpPr>
              <p:cNvPr id="21" name="Freeform 20"/>
              <p:cNvSpPr/>
              <p:nvPr/>
            </p:nvSpPr>
            <p:spPr>
              <a:xfrm>
                <a:off x="2699849" y="2444531"/>
                <a:ext cx="4345200" cy="4151750"/>
              </a:xfrm>
              <a:custGeom>
                <a:avLst/>
                <a:gdLst>
                  <a:gd name="connsiteX0" fmla="*/ 0 w 4345200"/>
                  <a:gd name="connsiteY0" fmla="*/ 2075875 h 4151750"/>
                  <a:gd name="connsiteX1" fmla="*/ 2172600 w 4345200"/>
                  <a:gd name="connsiteY1" fmla="*/ 0 h 4151750"/>
                  <a:gd name="connsiteX2" fmla="*/ 4345200 w 4345200"/>
                  <a:gd name="connsiteY2" fmla="*/ 2075875 h 4151750"/>
                  <a:gd name="connsiteX3" fmla="*/ 2172600 w 4345200"/>
                  <a:gd name="connsiteY3" fmla="*/ 4151750 h 4151750"/>
                  <a:gd name="connsiteX4" fmla="*/ 0 w 4345200"/>
                  <a:gd name="connsiteY4" fmla="*/ 2075875 h 415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5200" h="4151750">
                    <a:moveTo>
                      <a:pt x="0" y="2075875"/>
                    </a:moveTo>
                    <a:cubicBezTo>
                      <a:pt x="0" y="929401"/>
                      <a:pt x="972706" y="0"/>
                      <a:pt x="2172600" y="0"/>
                    </a:cubicBezTo>
                    <a:cubicBezTo>
                      <a:pt x="3372494" y="0"/>
                      <a:pt x="4345200" y="929401"/>
                      <a:pt x="4345200" y="2075875"/>
                    </a:cubicBezTo>
                    <a:cubicBezTo>
                      <a:pt x="4345200" y="3222349"/>
                      <a:pt x="3372494" y="4151750"/>
                      <a:pt x="2172600" y="4151750"/>
                    </a:cubicBezTo>
                    <a:cubicBezTo>
                      <a:pt x="972706" y="4151750"/>
                      <a:pt x="0" y="3222349"/>
                      <a:pt x="0" y="207587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09173" tIns="1072535" rIns="1328907" bIns="795753" numCol="1" spcCol="1270" anchor="ctr" anchorCtr="0">
                <a:noAutofit/>
              </a:bodyPr>
              <a:lstStyle/>
              <a:p>
                <a:pPr lvl="0" algn="ctr" defTabSz="1066800">
                  <a:lnSpc>
                    <a:spcPct val="90000"/>
                  </a:lnSpc>
                  <a:spcBef>
                    <a:spcPct val="0"/>
                  </a:spcBef>
                  <a:spcAft>
                    <a:spcPct val="35000"/>
                  </a:spcAft>
                </a:pPr>
                <a:endParaRPr lang="en-US" sz="2800" b="1" kern="1200" dirty="0">
                  <a:solidFill>
                    <a:schemeClr val="bg1"/>
                  </a:solidFill>
                </a:endParaRPr>
              </a:p>
            </p:txBody>
          </p:sp>
        </p:grpSp>
        <p:sp>
          <p:nvSpPr>
            <p:cNvPr id="12" name="TextBox 11"/>
            <p:cNvSpPr txBox="1"/>
            <p:nvPr/>
          </p:nvSpPr>
          <p:spPr>
            <a:xfrm>
              <a:off x="4902199" y="952500"/>
              <a:ext cx="2604729" cy="707886"/>
            </a:xfrm>
            <a:prstGeom prst="rect">
              <a:avLst/>
            </a:prstGeom>
            <a:noFill/>
          </p:spPr>
          <p:txBody>
            <a:bodyPr wrap="square" rtlCol="0">
              <a:spAutoFit/>
            </a:bodyPr>
            <a:lstStyle/>
            <a:p>
              <a:pPr algn="ctr"/>
              <a:r>
                <a:rPr lang="en-US" sz="2000" b="1" dirty="0">
                  <a:solidFill>
                    <a:srgbClr val="FFC000"/>
                  </a:solidFill>
                </a:rPr>
                <a:t>Access, Family, Support &amp; Motivation</a:t>
              </a:r>
            </a:p>
          </p:txBody>
        </p:sp>
        <p:sp>
          <p:nvSpPr>
            <p:cNvPr id="13" name="TextBox 12"/>
            <p:cNvSpPr txBox="1"/>
            <p:nvPr/>
          </p:nvSpPr>
          <p:spPr>
            <a:xfrm>
              <a:off x="2781300" y="4254500"/>
              <a:ext cx="2120900" cy="707886"/>
            </a:xfrm>
            <a:prstGeom prst="rect">
              <a:avLst/>
            </a:prstGeom>
            <a:noFill/>
          </p:spPr>
          <p:txBody>
            <a:bodyPr wrap="square" rtlCol="0">
              <a:spAutoFit/>
            </a:bodyPr>
            <a:lstStyle/>
            <a:p>
              <a:pPr algn="ctr"/>
              <a:r>
                <a:rPr lang="en-US" sz="2000" b="1" dirty="0">
                  <a:solidFill>
                    <a:srgbClr val="FFC000"/>
                  </a:solidFill>
                </a:rPr>
                <a:t>Academic </a:t>
              </a:r>
              <a:br>
                <a:rPr lang="en-US" sz="2000" b="1" dirty="0">
                  <a:solidFill>
                    <a:srgbClr val="FFC000"/>
                  </a:solidFill>
                </a:rPr>
              </a:br>
              <a:r>
                <a:rPr lang="en-US" sz="2000" b="1" dirty="0">
                  <a:solidFill>
                    <a:srgbClr val="FFC000"/>
                  </a:solidFill>
                </a:rPr>
                <a:t>Achievement</a:t>
              </a:r>
            </a:p>
          </p:txBody>
        </p:sp>
        <p:sp>
          <p:nvSpPr>
            <p:cNvPr id="14" name="TextBox 13"/>
            <p:cNvSpPr txBox="1"/>
            <p:nvPr/>
          </p:nvSpPr>
          <p:spPr>
            <a:xfrm>
              <a:off x="7277100" y="4241800"/>
              <a:ext cx="2235200" cy="1015663"/>
            </a:xfrm>
            <a:prstGeom prst="rect">
              <a:avLst/>
            </a:prstGeom>
            <a:noFill/>
          </p:spPr>
          <p:txBody>
            <a:bodyPr wrap="square" rtlCol="0">
              <a:spAutoFit/>
            </a:bodyPr>
            <a:lstStyle/>
            <a:p>
              <a:pPr algn="ctr"/>
              <a:r>
                <a:rPr lang="en-US" sz="2000" b="1" dirty="0">
                  <a:solidFill>
                    <a:srgbClr val="FFC000"/>
                  </a:solidFill>
                </a:rPr>
                <a:t>Financial </a:t>
              </a:r>
              <a:br>
                <a:rPr lang="en-US" sz="2000" b="1" dirty="0">
                  <a:solidFill>
                    <a:srgbClr val="FFC000"/>
                  </a:solidFill>
                </a:rPr>
              </a:br>
              <a:r>
                <a:rPr lang="en-US" sz="2000" b="1" dirty="0">
                  <a:solidFill>
                    <a:srgbClr val="FFC000"/>
                  </a:solidFill>
                </a:rPr>
                <a:t>Support &amp; Resources</a:t>
              </a:r>
            </a:p>
          </p:txBody>
        </p:sp>
        <p:sp>
          <p:nvSpPr>
            <p:cNvPr id="15" name="TextBox 14"/>
            <p:cNvSpPr txBox="1"/>
            <p:nvPr/>
          </p:nvSpPr>
          <p:spPr>
            <a:xfrm>
              <a:off x="4977952" y="4646830"/>
              <a:ext cx="2235200" cy="707886"/>
            </a:xfrm>
            <a:prstGeom prst="rect">
              <a:avLst/>
            </a:prstGeom>
            <a:noFill/>
          </p:spPr>
          <p:txBody>
            <a:bodyPr wrap="square" rtlCol="0">
              <a:spAutoFit/>
            </a:bodyPr>
            <a:lstStyle/>
            <a:p>
              <a:pPr algn="ctr"/>
              <a:r>
                <a:rPr lang="en-US" sz="2000" b="1" dirty="0">
                  <a:solidFill>
                    <a:schemeClr val="bg1"/>
                  </a:solidFill>
                </a:rPr>
                <a:t>Academic &amp; </a:t>
              </a:r>
              <a:br>
                <a:rPr lang="en-US" sz="2000" b="1" dirty="0">
                  <a:solidFill>
                    <a:schemeClr val="bg1"/>
                  </a:solidFill>
                </a:rPr>
              </a:br>
              <a:r>
                <a:rPr lang="en-US" sz="2000" b="1" dirty="0">
                  <a:solidFill>
                    <a:schemeClr val="bg1"/>
                  </a:solidFill>
                </a:rPr>
                <a:t>Financial Plan</a:t>
              </a:r>
            </a:p>
          </p:txBody>
        </p:sp>
        <p:sp>
          <p:nvSpPr>
            <p:cNvPr id="16" name="TextBox 15"/>
            <p:cNvSpPr txBox="1"/>
            <p:nvPr/>
          </p:nvSpPr>
          <p:spPr>
            <a:xfrm>
              <a:off x="6204944" y="2618514"/>
              <a:ext cx="2235200" cy="707886"/>
            </a:xfrm>
            <a:prstGeom prst="rect">
              <a:avLst/>
            </a:prstGeom>
            <a:noFill/>
          </p:spPr>
          <p:txBody>
            <a:bodyPr wrap="square" rtlCol="0">
              <a:spAutoFit/>
            </a:bodyPr>
            <a:lstStyle/>
            <a:p>
              <a:pPr algn="ctr"/>
              <a:r>
                <a:rPr lang="en-US" sz="2000" b="1" dirty="0">
                  <a:solidFill>
                    <a:schemeClr val="bg1"/>
                  </a:solidFill>
                </a:rPr>
                <a:t>Individual</a:t>
              </a:r>
            </a:p>
            <a:p>
              <a:pPr algn="ctr"/>
              <a:r>
                <a:rPr lang="en-US" sz="2000" b="1" dirty="0">
                  <a:solidFill>
                    <a:schemeClr val="bg1"/>
                  </a:solidFill>
                </a:rPr>
                <a:t>Success Plan </a:t>
              </a:r>
            </a:p>
          </p:txBody>
        </p:sp>
        <p:sp>
          <p:nvSpPr>
            <p:cNvPr id="17" name="TextBox 16"/>
            <p:cNvSpPr txBox="1"/>
            <p:nvPr/>
          </p:nvSpPr>
          <p:spPr>
            <a:xfrm>
              <a:off x="3784600" y="2718593"/>
              <a:ext cx="2235200" cy="707886"/>
            </a:xfrm>
            <a:prstGeom prst="rect">
              <a:avLst/>
            </a:prstGeom>
            <a:noFill/>
          </p:spPr>
          <p:txBody>
            <a:bodyPr wrap="square" rtlCol="0">
              <a:spAutoFit/>
            </a:bodyPr>
            <a:lstStyle/>
            <a:p>
              <a:pPr algn="ctr"/>
              <a:r>
                <a:rPr lang="en-US" sz="2000" b="1" dirty="0">
                  <a:solidFill>
                    <a:schemeClr val="bg1"/>
                  </a:solidFill>
                </a:rPr>
                <a:t>Advocacy </a:t>
              </a:r>
              <a:br>
                <a:rPr lang="en-US" sz="2000" b="1" dirty="0">
                  <a:solidFill>
                    <a:schemeClr val="bg1"/>
                  </a:solidFill>
                </a:rPr>
              </a:br>
              <a:r>
                <a:rPr lang="en-US" sz="2000" b="1" dirty="0">
                  <a:solidFill>
                    <a:schemeClr val="bg1"/>
                  </a:solidFill>
                </a:rPr>
                <a:t>Alerts</a:t>
              </a:r>
            </a:p>
          </p:txBody>
        </p:sp>
        <p:sp>
          <p:nvSpPr>
            <p:cNvPr id="18" name="TextBox 17"/>
            <p:cNvSpPr txBox="1"/>
            <p:nvPr/>
          </p:nvSpPr>
          <p:spPr>
            <a:xfrm>
              <a:off x="4966148" y="3382484"/>
              <a:ext cx="2235200" cy="954107"/>
            </a:xfrm>
            <a:prstGeom prst="rect">
              <a:avLst/>
            </a:prstGeom>
            <a:noFill/>
          </p:spPr>
          <p:txBody>
            <a:bodyPr wrap="square" rtlCol="0">
              <a:spAutoFit/>
            </a:bodyPr>
            <a:lstStyle/>
            <a:p>
              <a:pPr algn="ctr"/>
              <a:r>
                <a:rPr lang="en-US" sz="2800" b="1" dirty="0">
                  <a:solidFill>
                    <a:schemeClr val="bg1"/>
                  </a:solidFill>
                </a:rPr>
                <a:t>Student </a:t>
              </a:r>
              <a:br>
                <a:rPr lang="en-US" sz="2800" b="1" dirty="0">
                  <a:solidFill>
                    <a:schemeClr val="bg1"/>
                  </a:solidFill>
                </a:rPr>
              </a:br>
              <a:r>
                <a:rPr lang="en-US" sz="2800" b="1" dirty="0">
                  <a:solidFill>
                    <a:schemeClr val="bg1"/>
                  </a:solidFill>
                </a:rPr>
                <a:t>Success</a:t>
              </a:r>
            </a:p>
          </p:txBody>
        </p:sp>
      </p:grpSp>
      <p:sp>
        <p:nvSpPr>
          <p:cNvPr id="22" name="TextBox 21"/>
          <p:cNvSpPr txBox="1"/>
          <p:nvPr/>
        </p:nvSpPr>
        <p:spPr>
          <a:xfrm>
            <a:off x="492882" y="1407709"/>
            <a:ext cx="5787938" cy="3924151"/>
          </a:xfrm>
          <a:prstGeom prst="rect">
            <a:avLst/>
          </a:prstGeom>
          <a:noFill/>
        </p:spPr>
        <p:txBody>
          <a:bodyPr wrap="square" rtlCol="0">
            <a:spAutoFit/>
          </a:bodyPr>
          <a:lstStyle/>
          <a:p>
            <a:r>
              <a:rPr lang="en-US" sz="2800" b="1" dirty="0">
                <a:solidFill>
                  <a:srgbClr val="FFC000"/>
                </a:solidFill>
              </a:rPr>
              <a:t>Services to support student success:</a:t>
            </a:r>
          </a:p>
          <a:p>
            <a:endParaRPr lang="en-US" sz="500" b="1" dirty="0">
              <a:solidFill>
                <a:srgbClr val="FFC000"/>
              </a:solidFill>
            </a:endParaRPr>
          </a:p>
          <a:p>
            <a:pPr marL="285750" indent="-285750">
              <a:buFont typeface="Arial" panose="020B0604020202020204" pitchFamily="34" charset="0"/>
              <a:buChar char="•"/>
            </a:pPr>
            <a:r>
              <a:rPr lang="en-US" sz="2400" b="1" dirty="0">
                <a:solidFill>
                  <a:schemeClr val="bg1"/>
                </a:solidFill>
              </a:rPr>
              <a:t>Early alert system – Advocacy (HU CARES)</a:t>
            </a:r>
          </a:p>
          <a:p>
            <a:pPr marL="285750" indent="-285750">
              <a:buFont typeface="Arial" panose="020B0604020202020204" pitchFamily="34" charset="0"/>
              <a:buChar char="•"/>
            </a:pPr>
            <a:r>
              <a:rPr lang="en-US" sz="2400" b="1" dirty="0">
                <a:solidFill>
                  <a:schemeClr val="bg1"/>
                </a:solidFill>
              </a:rPr>
              <a:t>Supplemental Instruction &amp; Tutoring</a:t>
            </a:r>
          </a:p>
          <a:p>
            <a:pPr marL="285750" indent="-285750">
              <a:buFont typeface="Arial" panose="020B0604020202020204" pitchFamily="34" charset="0"/>
              <a:buChar char="•"/>
            </a:pPr>
            <a:r>
              <a:rPr lang="en-US" sz="2400" b="1" dirty="0">
                <a:solidFill>
                  <a:schemeClr val="bg1"/>
                </a:solidFill>
              </a:rPr>
              <a:t>Study Skills course for probation*</a:t>
            </a:r>
          </a:p>
          <a:p>
            <a:pPr marL="285750" indent="-285750">
              <a:buFont typeface="Arial" panose="020B0604020202020204" pitchFamily="34" charset="0"/>
              <a:buChar char="•"/>
            </a:pPr>
            <a:r>
              <a:rPr lang="en-US" sz="2400" b="1" dirty="0">
                <a:solidFill>
                  <a:schemeClr val="bg1"/>
                </a:solidFill>
              </a:rPr>
              <a:t>Mental health counseling</a:t>
            </a:r>
          </a:p>
          <a:p>
            <a:pPr marL="285750" indent="-285750">
              <a:buFont typeface="Arial" panose="020B0604020202020204" pitchFamily="34" charset="0"/>
              <a:buChar char="•"/>
            </a:pPr>
            <a:r>
              <a:rPr lang="en-US" sz="2400" b="1" dirty="0">
                <a:solidFill>
                  <a:schemeClr val="bg1"/>
                </a:solidFill>
              </a:rPr>
              <a:t>Individual success plans*</a:t>
            </a:r>
          </a:p>
          <a:p>
            <a:pPr marL="285750" indent="-285750">
              <a:buFont typeface="Arial" panose="020B0604020202020204" pitchFamily="34" charset="0"/>
              <a:buChar char="•"/>
            </a:pPr>
            <a:r>
              <a:rPr lang="en-US" sz="2400" b="1" dirty="0">
                <a:solidFill>
                  <a:schemeClr val="bg1"/>
                </a:solidFill>
              </a:rPr>
              <a:t>Emergency funding* </a:t>
            </a:r>
          </a:p>
          <a:p>
            <a:pPr marL="285750" indent="-285750">
              <a:buFont typeface="Arial" panose="020B0604020202020204" pitchFamily="34" charset="0"/>
              <a:buChar char="•"/>
            </a:pPr>
            <a:r>
              <a:rPr lang="en-US" sz="2400" b="1" dirty="0">
                <a:solidFill>
                  <a:schemeClr val="bg1"/>
                </a:solidFill>
              </a:rPr>
              <a:t>Food sustainability</a:t>
            </a:r>
          </a:p>
          <a:p>
            <a:pPr marL="285750" indent="-285750">
              <a:buFont typeface="Arial" panose="020B0604020202020204" pitchFamily="34" charset="0"/>
              <a:buChar char="•"/>
            </a:pPr>
            <a:r>
              <a:rPr lang="en-US" sz="2400" b="1" dirty="0">
                <a:solidFill>
                  <a:schemeClr val="bg1"/>
                </a:solidFill>
              </a:rPr>
              <a:t>Mentoring/coaching* </a:t>
            </a:r>
          </a:p>
          <a:p>
            <a:pPr marL="285750" indent="-285750">
              <a:buFont typeface="Arial" panose="020B0604020202020204" pitchFamily="34" charset="0"/>
              <a:buChar char="•"/>
            </a:pPr>
            <a:endParaRPr lang="en-US" sz="2400" b="1" dirty="0">
              <a:solidFill>
                <a:srgbClr val="FFC000"/>
              </a:solidFill>
            </a:endParaRPr>
          </a:p>
        </p:txBody>
      </p:sp>
    </p:spTree>
    <p:extLst>
      <p:ext uri="{BB962C8B-B14F-4D97-AF65-F5344CB8AC3E}">
        <p14:creationId xmlns:p14="http://schemas.microsoft.com/office/powerpoint/2010/main" val="3388055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7396480" cy="6841744"/>
          </a:xfrm>
          <a:prstGeom prst="rect">
            <a:avLst/>
          </a:prstGeom>
          <a:noFill/>
          <a:ln>
            <a:noFill/>
          </a:ln>
        </p:spPr>
      </p:pic>
      <p:pic>
        <p:nvPicPr>
          <p:cNvPr id="7" name="Picture 6"/>
          <p:cNvPicPr>
            <a:picLocks noChangeAspect="1"/>
          </p:cNvPicPr>
          <p:nvPr/>
        </p:nvPicPr>
        <p:blipFill>
          <a:blip r:embed="rId3" cstate="print">
            <a:biLevel thresh="50000"/>
            <a:extLst>
              <a:ext uri="{BEBA8EAE-BF5A-486C-A8C5-ECC9F3942E4B}">
                <a14:imgProps xmlns:a14="http://schemas.microsoft.com/office/drawing/2010/main">
                  <a14:imgLayer r:embed="rId4">
                    <a14:imgEffect>
                      <a14:backgroundRemoval t="329" b="100000" l="0" r="100000">
                        <a14:foregroundMark x1="73128" y1="73026" x2="73128" y2="73026"/>
                        <a14:foregroundMark x1="63590" y1="78509" x2="63590" y2="78509"/>
                        <a14:foregroundMark x1="61026" y1="72259" x2="61026" y2="72259"/>
                        <a14:foregroundMark x1="58872" y1="74890" x2="58872" y2="74890"/>
                        <a14:foregroundMark x1="52821" y1="87500" x2="52821" y2="87500"/>
                        <a14:foregroundMark x1="28103" y1="48026" x2="28103" y2="48026"/>
                        <a14:foregroundMark x1="67077" y1="99671" x2="67077" y2="99671"/>
                        <a14:foregroundMark x1="4205" y1="33114" x2="4205" y2="33114"/>
                        <a14:foregroundMark x1="5538" y1="37829" x2="5538" y2="37829"/>
                        <a14:foregroundMark x1="6462" y1="31031" x2="6462" y2="31031"/>
                        <a14:foregroundMark x1="6462" y1="32237" x2="6462" y2="32237"/>
                        <a14:foregroundMark x1="12821" y1="20614" x2="12821" y2="20614"/>
                        <a14:foregroundMark x1="13026" y1="24890" x2="13026" y2="24890"/>
                        <a14:backgroundMark x1="34974" y1="60088" x2="34974" y2="60088"/>
                        <a14:backgroundMark x1="31487" y1="79276" x2="31487" y2="79276"/>
                        <a14:backgroundMark x1="30974" y1="78947" x2="30974" y2="78947"/>
                        <a14:backgroundMark x1="38974" y1="86184" x2="38974" y2="86184"/>
                        <a14:backgroundMark x1="20205" y1="80482" x2="20205" y2="80482"/>
                        <a14:backgroundMark x1="20410" y1="90241" x2="20410" y2="90241"/>
                        <a14:backgroundMark x1="70154" y1="84539" x2="70154" y2="84539"/>
                        <a14:backgroundMark x1="79590" y1="74232" x2="79590" y2="74232"/>
                        <a14:backgroundMark x1="80923" y1="73575" x2="80923" y2="73575"/>
                        <a14:backgroundMark x1="81231" y1="73246" x2="81231" y2="73246"/>
                        <a14:backgroundMark x1="63385" y1="75219" x2="63385" y2="75219"/>
                        <a14:backgroundMark x1="16615" y1="43092" x2="16615" y2="43092"/>
                        <a14:backgroundMark x1="6256" y1="40570" x2="6256" y2="40570"/>
                        <a14:backgroundMark x1="7590" y1="43640" x2="7590" y2="43640"/>
                        <a14:backgroundMark x1="13231" y1="22149" x2="13231" y2="22149"/>
                        <a14:backgroundMark x1="13436" y1="25768" x2="13436" y2="25768"/>
                      </a14:backgroundRemoval>
                    </a14:imgEffect>
                  </a14:imgLayer>
                </a14:imgProps>
              </a:ext>
              <a:ext uri="{28A0092B-C50C-407E-A947-70E740481C1C}">
                <a14:useLocalDpi xmlns:a14="http://schemas.microsoft.com/office/drawing/2010/main" val="0"/>
              </a:ext>
            </a:extLst>
          </a:blip>
          <a:stretch>
            <a:fillRect/>
          </a:stretch>
        </p:blipFill>
        <p:spPr>
          <a:xfrm>
            <a:off x="0" y="481858"/>
            <a:ext cx="7240212" cy="6772381"/>
          </a:xfrm>
          <a:prstGeom prst="rect">
            <a:avLst/>
          </a:prstGeom>
        </p:spPr>
      </p:pic>
      <p:pic>
        <p:nvPicPr>
          <p:cNvPr id="5" name="Picture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35165"/>
          <a:stretch/>
        </p:blipFill>
        <p:spPr>
          <a:xfrm>
            <a:off x="7386320" y="16256"/>
            <a:ext cx="4795520" cy="6841744"/>
          </a:xfrm>
          <a:prstGeom prst="rect">
            <a:avLst/>
          </a:prstGeom>
          <a:noFill/>
          <a:ln>
            <a:noFill/>
          </a:ln>
        </p:spPr>
      </p:pic>
      <p:sp>
        <p:nvSpPr>
          <p:cNvPr id="6" name="Rectangle 5"/>
          <p:cNvSpPr/>
          <p:nvPr/>
        </p:nvSpPr>
        <p:spPr>
          <a:xfrm>
            <a:off x="0" y="0"/>
            <a:ext cx="12181840" cy="6874256"/>
          </a:xfrm>
          <a:prstGeom prst="rect">
            <a:avLst/>
          </a:prstGeom>
          <a:gradFill flip="none" rotWithShape="1">
            <a:gsLst>
              <a:gs pos="0">
                <a:schemeClr val="tx2">
                  <a:lumMod val="75000"/>
                </a:schemeClr>
              </a:gs>
              <a:gs pos="3000">
                <a:srgbClr val="0404AA">
                  <a:alpha val="84000"/>
                </a:srgbClr>
              </a:gs>
              <a:gs pos="0">
                <a:schemeClr val="tx2">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 dirty="0"/>
          </a:p>
        </p:txBody>
      </p:sp>
      <p:sp>
        <p:nvSpPr>
          <p:cNvPr id="8" name="Rectangle 7"/>
          <p:cNvSpPr/>
          <p:nvPr/>
        </p:nvSpPr>
        <p:spPr>
          <a:xfrm>
            <a:off x="516866" y="749300"/>
            <a:ext cx="11357633" cy="830997"/>
          </a:xfrm>
          <a:prstGeom prst="rect">
            <a:avLst/>
          </a:prstGeom>
        </p:spPr>
        <p:txBody>
          <a:bodyPr wrap="square">
            <a:spAutoFit/>
          </a:bodyPr>
          <a:lstStyle/>
          <a:p>
            <a:br>
              <a:rPr lang="en-US" sz="2400" dirty="0">
                <a:solidFill>
                  <a:schemeClr val="bg1"/>
                </a:solidFill>
                <a:latin typeface="Century Gothic" panose="020B0502020202020204" pitchFamily="34" charset="0"/>
              </a:rPr>
            </a:br>
            <a:endParaRPr lang="en-US" sz="2400" i="1" dirty="0">
              <a:solidFill>
                <a:schemeClr val="accent4">
                  <a:lumMod val="60000"/>
                  <a:lumOff val="40000"/>
                </a:schemeClr>
              </a:solidFill>
              <a:latin typeface="Century Gothic" panose="020B0502020202020204" pitchFamily="34" charset="0"/>
            </a:endParaRPr>
          </a:p>
        </p:txBody>
      </p:sp>
      <p:sp>
        <p:nvSpPr>
          <p:cNvPr id="9" name="TextBox 8"/>
          <p:cNvSpPr txBox="1"/>
          <p:nvPr/>
        </p:nvSpPr>
        <p:spPr>
          <a:xfrm>
            <a:off x="1854200" y="749300"/>
            <a:ext cx="9740900" cy="4062651"/>
          </a:xfrm>
          <a:prstGeom prst="rect">
            <a:avLst/>
          </a:prstGeom>
          <a:noFill/>
          <a:ln>
            <a:noFill/>
          </a:ln>
        </p:spPr>
        <p:txBody>
          <a:bodyPr wrap="square" rtlCol="0">
            <a:spAutoFit/>
          </a:bodyPr>
          <a:lstStyle/>
          <a:p>
            <a:pPr algn="ctr"/>
            <a:r>
              <a:rPr lang="en-US" sz="11500" b="1" cap="none" spc="0" dirty="0">
                <a:ln w="12700" cmpd="sng">
                  <a:noFill/>
                  <a:prstDash val="solid"/>
                </a:ln>
                <a:solidFill>
                  <a:schemeClr val="bg1"/>
                </a:solidFill>
                <a:effectLst/>
              </a:rPr>
              <a:t>Maybe we better ask?</a:t>
            </a:r>
          </a:p>
          <a:p>
            <a:pPr algn="ctr"/>
            <a:r>
              <a:rPr lang="en-US" sz="2800" b="1" dirty="0">
                <a:ln w="12700" cmpd="sng">
                  <a:noFill/>
                  <a:prstDash val="solid"/>
                </a:ln>
                <a:solidFill>
                  <a:schemeClr val="bg1"/>
                </a:solidFill>
              </a:rPr>
              <a:t>Why HISPANIC MALES are doing better at Heritage University </a:t>
            </a:r>
            <a:endParaRPr lang="en-US" sz="2800" b="1" cap="none" spc="0" dirty="0">
              <a:ln w="12700" cmpd="sng">
                <a:noFill/>
                <a:prstDash val="solid"/>
              </a:ln>
              <a:solidFill>
                <a:schemeClr val="bg1"/>
              </a:solidFill>
              <a:effectLst/>
            </a:endParaRPr>
          </a:p>
        </p:txBody>
      </p:sp>
    </p:spTree>
    <p:extLst>
      <p:ext uri="{BB962C8B-B14F-4D97-AF65-F5344CB8AC3E}">
        <p14:creationId xmlns:p14="http://schemas.microsoft.com/office/powerpoint/2010/main" val="448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7396480" cy="6841744"/>
          </a:xfrm>
          <a:prstGeom prst="rect">
            <a:avLst/>
          </a:prstGeom>
          <a:noFill/>
          <a:ln>
            <a:noFill/>
          </a:ln>
        </p:spPr>
      </p:pic>
      <p:pic>
        <p:nvPicPr>
          <p:cNvPr id="7" name="Picture 6"/>
          <p:cNvPicPr>
            <a:picLocks noChangeAspect="1"/>
          </p:cNvPicPr>
          <p:nvPr/>
        </p:nvPicPr>
        <p:blipFill>
          <a:blip r:embed="rId4" cstate="print">
            <a:biLevel thresh="50000"/>
            <a:extLst>
              <a:ext uri="{BEBA8EAE-BF5A-486C-A8C5-ECC9F3942E4B}">
                <a14:imgProps xmlns:a14="http://schemas.microsoft.com/office/drawing/2010/main">
                  <a14:imgLayer r:embed="rId5">
                    <a14:imgEffect>
                      <a14:backgroundRemoval t="329" b="100000" l="0" r="100000">
                        <a14:foregroundMark x1="73128" y1="73026" x2="73128" y2="73026"/>
                        <a14:foregroundMark x1="63590" y1="78509" x2="63590" y2="78509"/>
                        <a14:foregroundMark x1="61026" y1="72259" x2="61026" y2="72259"/>
                        <a14:foregroundMark x1="58872" y1="74890" x2="58872" y2="74890"/>
                        <a14:foregroundMark x1="52821" y1="87500" x2="52821" y2="87500"/>
                        <a14:foregroundMark x1="28103" y1="48026" x2="28103" y2="48026"/>
                        <a14:foregroundMark x1="67077" y1="99671" x2="67077" y2="99671"/>
                        <a14:foregroundMark x1="4205" y1="33114" x2="4205" y2="33114"/>
                        <a14:foregroundMark x1="5538" y1="37829" x2="5538" y2="37829"/>
                        <a14:foregroundMark x1="6462" y1="31031" x2="6462" y2="31031"/>
                        <a14:foregroundMark x1="6462" y1="32237" x2="6462" y2="32237"/>
                        <a14:foregroundMark x1="12821" y1="20614" x2="12821" y2="20614"/>
                        <a14:foregroundMark x1="13026" y1="24890" x2="13026" y2="24890"/>
                        <a14:backgroundMark x1="34974" y1="60088" x2="34974" y2="60088"/>
                        <a14:backgroundMark x1="31487" y1="79276" x2="31487" y2="79276"/>
                        <a14:backgroundMark x1="30974" y1="78947" x2="30974" y2="78947"/>
                        <a14:backgroundMark x1="38974" y1="86184" x2="38974" y2="86184"/>
                        <a14:backgroundMark x1="20205" y1="80482" x2="20205" y2="80482"/>
                        <a14:backgroundMark x1="20410" y1="90241" x2="20410" y2="90241"/>
                        <a14:backgroundMark x1="70154" y1="84539" x2="70154" y2="84539"/>
                        <a14:backgroundMark x1="79590" y1="74232" x2="79590" y2="74232"/>
                        <a14:backgroundMark x1="80923" y1="73575" x2="80923" y2="73575"/>
                        <a14:backgroundMark x1="81231" y1="73246" x2="81231" y2="73246"/>
                        <a14:backgroundMark x1="63385" y1="75219" x2="63385" y2="75219"/>
                        <a14:backgroundMark x1="16615" y1="43092" x2="16615" y2="43092"/>
                        <a14:backgroundMark x1="6256" y1="40570" x2="6256" y2="40570"/>
                        <a14:backgroundMark x1="7590" y1="43640" x2="7590" y2="43640"/>
                        <a14:backgroundMark x1="13231" y1="22149" x2="13231" y2="22149"/>
                        <a14:backgroundMark x1="13436" y1="25768" x2="13436" y2="25768"/>
                      </a14:backgroundRemoval>
                    </a14:imgEffect>
                  </a14:imgLayer>
                </a14:imgProps>
              </a:ext>
              <a:ext uri="{28A0092B-C50C-407E-A947-70E740481C1C}">
                <a14:useLocalDpi xmlns:a14="http://schemas.microsoft.com/office/drawing/2010/main" val="0"/>
              </a:ext>
            </a:extLst>
          </a:blip>
          <a:stretch>
            <a:fillRect/>
          </a:stretch>
        </p:blipFill>
        <p:spPr>
          <a:xfrm>
            <a:off x="0" y="481858"/>
            <a:ext cx="7240212" cy="6772381"/>
          </a:xfrm>
          <a:prstGeom prst="rect">
            <a:avLst/>
          </a:prstGeom>
        </p:spPr>
      </p:pic>
      <p:pic>
        <p:nvPicPr>
          <p:cNvPr id="5" name="Picture 4"/>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35165"/>
          <a:stretch/>
        </p:blipFill>
        <p:spPr>
          <a:xfrm>
            <a:off x="7386320" y="16256"/>
            <a:ext cx="4795520" cy="6841744"/>
          </a:xfrm>
          <a:prstGeom prst="rect">
            <a:avLst/>
          </a:prstGeom>
          <a:noFill/>
          <a:ln>
            <a:noFill/>
          </a:ln>
        </p:spPr>
      </p:pic>
      <p:sp>
        <p:nvSpPr>
          <p:cNvPr id="6" name="Rectangle 5"/>
          <p:cNvSpPr/>
          <p:nvPr/>
        </p:nvSpPr>
        <p:spPr>
          <a:xfrm>
            <a:off x="0" y="0"/>
            <a:ext cx="12181840" cy="6874256"/>
          </a:xfrm>
          <a:prstGeom prst="rect">
            <a:avLst/>
          </a:prstGeom>
          <a:gradFill flip="none" rotWithShape="1">
            <a:gsLst>
              <a:gs pos="0">
                <a:schemeClr val="tx2">
                  <a:lumMod val="75000"/>
                </a:schemeClr>
              </a:gs>
              <a:gs pos="3000">
                <a:srgbClr val="0404AA">
                  <a:alpha val="84000"/>
                </a:srgbClr>
              </a:gs>
              <a:gs pos="0">
                <a:schemeClr val="tx2">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 dirty="0"/>
              <a:t>O</a:t>
            </a:r>
          </a:p>
        </p:txBody>
      </p:sp>
      <p:sp>
        <p:nvSpPr>
          <p:cNvPr id="2" name="Title 1"/>
          <p:cNvSpPr>
            <a:spLocks noGrp="1"/>
          </p:cNvSpPr>
          <p:nvPr>
            <p:ph type="title"/>
          </p:nvPr>
        </p:nvSpPr>
        <p:spPr/>
        <p:txBody>
          <a:bodyPr>
            <a:normAutofit/>
          </a:bodyPr>
          <a:lstStyle/>
          <a:p>
            <a:r>
              <a:rPr lang="en-US" sz="4000" b="1" dirty="0">
                <a:solidFill>
                  <a:srgbClr val="FFC000"/>
                </a:solidFill>
                <a:latin typeface="Century Gothic" panose="020B0502020202020204" pitchFamily="34" charset="0"/>
              </a:rPr>
              <a:t>Themes from our focus group discussion</a:t>
            </a:r>
            <a:endParaRPr lang="en-US" sz="4000" dirty="0"/>
          </a:p>
        </p:txBody>
      </p:sp>
      <p:sp>
        <p:nvSpPr>
          <p:cNvPr id="3" name="Content Placeholder 2"/>
          <p:cNvSpPr>
            <a:spLocks noGrp="1"/>
          </p:cNvSpPr>
          <p:nvPr>
            <p:ph idx="1"/>
          </p:nvPr>
        </p:nvSpPr>
        <p:spPr>
          <a:xfrm>
            <a:off x="838200" y="1509858"/>
            <a:ext cx="4572000" cy="4716379"/>
          </a:xfrm>
        </p:spPr>
        <p:txBody>
          <a:bodyPr>
            <a:noAutofit/>
          </a:bodyPr>
          <a:lstStyle/>
          <a:p>
            <a:pPr marL="0" indent="0">
              <a:buNone/>
            </a:pPr>
            <a:r>
              <a:rPr lang="en-US" b="1" dirty="0">
                <a:solidFill>
                  <a:schemeClr val="bg1"/>
                </a:solidFill>
              </a:rPr>
              <a:t>The Group of Six n=6</a:t>
            </a:r>
          </a:p>
          <a:p>
            <a:r>
              <a:rPr lang="en-US" sz="2400" dirty="0">
                <a:solidFill>
                  <a:schemeClr val="bg1"/>
                </a:solidFill>
              </a:rPr>
              <a:t>All first generation</a:t>
            </a:r>
          </a:p>
          <a:p>
            <a:r>
              <a:rPr lang="en-US" sz="2400" dirty="0">
                <a:solidFill>
                  <a:schemeClr val="bg1"/>
                </a:solidFill>
              </a:rPr>
              <a:t>All Hispanic </a:t>
            </a:r>
          </a:p>
          <a:p>
            <a:r>
              <a:rPr lang="en-US" sz="2400" dirty="0">
                <a:solidFill>
                  <a:schemeClr val="bg1"/>
                </a:solidFill>
              </a:rPr>
              <a:t>No one’s parents had a college degree and only one parent had a high school diploma</a:t>
            </a:r>
          </a:p>
          <a:p>
            <a:r>
              <a:rPr lang="en-US" sz="2400" dirty="0">
                <a:solidFill>
                  <a:schemeClr val="bg1"/>
                </a:solidFill>
              </a:rPr>
              <a:t>All grew up speaking Spanish at home and learned English</a:t>
            </a:r>
          </a:p>
          <a:p>
            <a:r>
              <a:rPr lang="en-US" sz="2400" dirty="0">
                <a:solidFill>
                  <a:schemeClr val="bg1"/>
                </a:solidFill>
              </a:rPr>
              <a:t>All of them had the support of their family</a:t>
            </a:r>
          </a:p>
        </p:txBody>
      </p:sp>
      <p:sp>
        <p:nvSpPr>
          <p:cNvPr id="8" name="Content Placeholder 2"/>
          <p:cNvSpPr txBox="1">
            <a:spLocks/>
          </p:cNvSpPr>
          <p:nvPr/>
        </p:nvSpPr>
        <p:spPr>
          <a:xfrm>
            <a:off x="6090920" y="1519321"/>
            <a:ext cx="5862320" cy="36834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chemeClr val="bg1"/>
                </a:solidFill>
              </a:rPr>
              <a:t>Motivation: </a:t>
            </a:r>
          </a:p>
          <a:p>
            <a:r>
              <a:rPr lang="en-US" sz="2400" i="1" dirty="0">
                <a:solidFill>
                  <a:schemeClr val="bg1"/>
                </a:solidFill>
              </a:rPr>
              <a:t>Family and personal drive</a:t>
            </a:r>
          </a:p>
          <a:p>
            <a:r>
              <a:rPr lang="en-US" sz="2400" i="1" dirty="0">
                <a:solidFill>
                  <a:schemeClr val="bg1"/>
                </a:solidFill>
              </a:rPr>
              <a:t>Peer and instructor support</a:t>
            </a:r>
          </a:p>
          <a:p>
            <a:r>
              <a:rPr lang="en-US" sz="2400" i="1" dirty="0">
                <a:solidFill>
                  <a:schemeClr val="bg1"/>
                </a:solidFill>
              </a:rPr>
              <a:t>Free tutoring in Math</a:t>
            </a:r>
          </a:p>
          <a:p>
            <a:r>
              <a:rPr lang="en-US" sz="2400" i="1" dirty="0">
                <a:solidFill>
                  <a:schemeClr val="bg1"/>
                </a:solidFill>
              </a:rPr>
              <a:t>Community, family feeling </a:t>
            </a:r>
          </a:p>
          <a:p>
            <a:r>
              <a:rPr lang="en-US" sz="2400" i="1" dirty="0">
                <a:solidFill>
                  <a:schemeClr val="bg1"/>
                </a:solidFill>
              </a:rPr>
              <a:t>Parents consistently said we want something better for you than working in the fields</a:t>
            </a:r>
          </a:p>
          <a:p>
            <a:pPr lvl="1"/>
            <a:endParaRPr lang="en-US" i="1" dirty="0">
              <a:solidFill>
                <a:schemeClr val="bg1"/>
              </a:solidFill>
            </a:endParaRPr>
          </a:p>
        </p:txBody>
      </p:sp>
    </p:spTree>
    <p:extLst>
      <p:ext uri="{BB962C8B-B14F-4D97-AF65-F5344CB8AC3E}">
        <p14:creationId xmlns:p14="http://schemas.microsoft.com/office/powerpoint/2010/main" val="156924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7396480" cy="6841744"/>
          </a:xfrm>
          <a:prstGeom prst="rect">
            <a:avLst/>
          </a:prstGeom>
          <a:noFill/>
          <a:ln>
            <a:noFill/>
          </a:ln>
        </p:spPr>
      </p:pic>
      <p:pic>
        <p:nvPicPr>
          <p:cNvPr id="7" name="Picture 6"/>
          <p:cNvPicPr>
            <a:picLocks noChangeAspect="1"/>
          </p:cNvPicPr>
          <p:nvPr/>
        </p:nvPicPr>
        <p:blipFill>
          <a:blip r:embed="rId4" cstate="print">
            <a:biLevel thresh="50000"/>
            <a:extLst>
              <a:ext uri="{BEBA8EAE-BF5A-486C-A8C5-ECC9F3942E4B}">
                <a14:imgProps xmlns:a14="http://schemas.microsoft.com/office/drawing/2010/main">
                  <a14:imgLayer r:embed="rId5">
                    <a14:imgEffect>
                      <a14:backgroundRemoval t="329" b="100000" l="0" r="100000">
                        <a14:foregroundMark x1="73128" y1="73026" x2="73128" y2="73026"/>
                        <a14:foregroundMark x1="63590" y1="78509" x2="63590" y2="78509"/>
                        <a14:foregroundMark x1="61026" y1="72259" x2="61026" y2="72259"/>
                        <a14:foregroundMark x1="58872" y1="74890" x2="58872" y2="74890"/>
                        <a14:foregroundMark x1="52821" y1="87500" x2="52821" y2="87500"/>
                        <a14:foregroundMark x1="28103" y1="48026" x2="28103" y2="48026"/>
                        <a14:foregroundMark x1="67077" y1="99671" x2="67077" y2="99671"/>
                        <a14:foregroundMark x1="4205" y1="33114" x2="4205" y2="33114"/>
                        <a14:foregroundMark x1="5538" y1="37829" x2="5538" y2="37829"/>
                        <a14:foregroundMark x1="6462" y1="31031" x2="6462" y2="31031"/>
                        <a14:foregroundMark x1="6462" y1="32237" x2="6462" y2="32237"/>
                        <a14:foregroundMark x1="12821" y1="20614" x2="12821" y2="20614"/>
                        <a14:foregroundMark x1="13026" y1="24890" x2="13026" y2="24890"/>
                        <a14:backgroundMark x1="34974" y1="60088" x2="34974" y2="60088"/>
                        <a14:backgroundMark x1="31487" y1="79276" x2="31487" y2="79276"/>
                        <a14:backgroundMark x1="30974" y1="78947" x2="30974" y2="78947"/>
                        <a14:backgroundMark x1="38974" y1="86184" x2="38974" y2="86184"/>
                        <a14:backgroundMark x1="20205" y1="80482" x2="20205" y2="80482"/>
                        <a14:backgroundMark x1="20410" y1="90241" x2="20410" y2="90241"/>
                        <a14:backgroundMark x1="70154" y1="84539" x2="70154" y2="84539"/>
                        <a14:backgroundMark x1="79590" y1="74232" x2="79590" y2="74232"/>
                        <a14:backgroundMark x1="80923" y1="73575" x2="80923" y2="73575"/>
                        <a14:backgroundMark x1="81231" y1="73246" x2="81231" y2="73246"/>
                        <a14:backgroundMark x1="63385" y1="75219" x2="63385" y2="75219"/>
                        <a14:backgroundMark x1="16615" y1="43092" x2="16615" y2="43092"/>
                        <a14:backgroundMark x1="6256" y1="40570" x2="6256" y2="40570"/>
                        <a14:backgroundMark x1="7590" y1="43640" x2="7590" y2="43640"/>
                        <a14:backgroundMark x1="13231" y1="22149" x2="13231" y2="22149"/>
                        <a14:backgroundMark x1="13436" y1="25768" x2="13436" y2="25768"/>
                      </a14:backgroundRemoval>
                    </a14:imgEffect>
                  </a14:imgLayer>
                </a14:imgProps>
              </a:ext>
              <a:ext uri="{28A0092B-C50C-407E-A947-70E740481C1C}">
                <a14:useLocalDpi xmlns:a14="http://schemas.microsoft.com/office/drawing/2010/main" val="0"/>
              </a:ext>
            </a:extLst>
          </a:blip>
          <a:stretch>
            <a:fillRect/>
          </a:stretch>
        </p:blipFill>
        <p:spPr>
          <a:xfrm>
            <a:off x="0" y="481858"/>
            <a:ext cx="7240212" cy="6772381"/>
          </a:xfrm>
          <a:prstGeom prst="rect">
            <a:avLst/>
          </a:prstGeom>
        </p:spPr>
      </p:pic>
      <p:pic>
        <p:nvPicPr>
          <p:cNvPr id="5" name="Picture 4"/>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35165"/>
          <a:stretch/>
        </p:blipFill>
        <p:spPr>
          <a:xfrm>
            <a:off x="7386320" y="16256"/>
            <a:ext cx="4795520" cy="6841744"/>
          </a:xfrm>
          <a:prstGeom prst="rect">
            <a:avLst/>
          </a:prstGeom>
          <a:noFill/>
          <a:ln>
            <a:noFill/>
          </a:ln>
        </p:spPr>
      </p:pic>
      <p:sp>
        <p:nvSpPr>
          <p:cNvPr id="6" name="Rectangle 5"/>
          <p:cNvSpPr/>
          <p:nvPr/>
        </p:nvSpPr>
        <p:spPr>
          <a:xfrm>
            <a:off x="0" y="-16256"/>
            <a:ext cx="12181840" cy="6874256"/>
          </a:xfrm>
          <a:prstGeom prst="rect">
            <a:avLst/>
          </a:prstGeom>
          <a:gradFill flip="none" rotWithShape="1">
            <a:gsLst>
              <a:gs pos="0">
                <a:schemeClr val="tx2">
                  <a:lumMod val="75000"/>
                </a:schemeClr>
              </a:gs>
              <a:gs pos="3000">
                <a:srgbClr val="0404AA">
                  <a:alpha val="84000"/>
                </a:srgbClr>
              </a:gs>
              <a:gs pos="0">
                <a:schemeClr val="tx2">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 dirty="0"/>
          </a:p>
        </p:txBody>
      </p:sp>
      <p:sp>
        <p:nvSpPr>
          <p:cNvPr id="8" name="Rectangle 7"/>
          <p:cNvSpPr/>
          <p:nvPr/>
        </p:nvSpPr>
        <p:spPr>
          <a:xfrm>
            <a:off x="1511300" y="388003"/>
            <a:ext cx="10213668" cy="1015663"/>
          </a:xfrm>
          <a:prstGeom prst="rect">
            <a:avLst/>
          </a:prstGeom>
        </p:spPr>
        <p:txBody>
          <a:bodyPr wrap="square">
            <a:spAutoFit/>
          </a:bodyPr>
          <a:lstStyle/>
          <a:p>
            <a:r>
              <a:rPr lang="en-US" sz="6000" b="1" dirty="0">
                <a:solidFill>
                  <a:srgbClr val="FFC000"/>
                </a:solidFill>
                <a:latin typeface="Century Gothic" panose="020B0502020202020204" pitchFamily="34" charset="0"/>
              </a:rPr>
              <a:t>Student Success Chart</a:t>
            </a:r>
            <a:endParaRPr lang="en-US" sz="2400" b="1" dirty="0">
              <a:solidFill>
                <a:srgbClr val="FFC000"/>
              </a:solidFill>
              <a:latin typeface="Century Gothic" panose="020B0502020202020204" pitchFamily="34" charset="0"/>
            </a:endParaRPr>
          </a:p>
        </p:txBody>
      </p:sp>
      <p:sp>
        <p:nvSpPr>
          <p:cNvPr id="15" name="Rectangle 14"/>
          <p:cNvSpPr/>
          <p:nvPr/>
        </p:nvSpPr>
        <p:spPr>
          <a:xfrm>
            <a:off x="5565966" y="1444741"/>
            <a:ext cx="4748980" cy="4482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4599961" y="3259841"/>
            <a:ext cx="2787445" cy="369332"/>
          </a:xfrm>
          <a:prstGeom prst="rect">
            <a:avLst/>
          </a:prstGeom>
          <a:noFill/>
        </p:spPr>
        <p:txBody>
          <a:bodyPr wrap="square" rtlCol="0">
            <a:spAutoFit/>
          </a:bodyPr>
          <a:lstStyle/>
          <a:p>
            <a:pPr algn="ctr"/>
            <a:r>
              <a:rPr lang="en-US" dirty="0">
                <a:solidFill>
                  <a:schemeClr val="bg1"/>
                </a:solidFill>
              </a:rPr>
              <a:t>Academic Ability</a:t>
            </a:r>
          </a:p>
        </p:txBody>
      </p:sp>
      <p:sp>
        <p:nvSpPr>
          <p:cNvPr id="23" name="TextBox 22"/>
          <p:cNvSpPr txBox="1"/>
          <p:nvPr/>
        </p:nvSpPr>
        <p:spPr>
          <a:xfrm>
            <a:off x="7329949" y="5369172"/>
            <a:ext cx="2787445" cy="369332"/>
          </a:xfrm>
          <a:prstGeom prst="rect">
            <a:avLst/>
          </a:prstGeom>
          <a:noFill/>
        </p:spPr>
        <p:txBody>
          <a:bodyPr wrap="square" rtlCol="0">
            <a:spAutoFit/>
          </a:bodyPr>
          <a:lstStyle/>
          <a:p>
            <a:pPr algn="ctr"/>
            <a:r>
              <a:rPr lang="en-US" dirty="0">
                <a:solidFill>
                  <a:schemeClr val="bg1"/>
                </a:solidFill>
              </a:rPr>
              <a:t>Financial Resources</a:t>
            </a:r>
          </a:p>
        </p:txBody>
      </p:sp>
      <p:sp>
        <p:nvSpPr>
          <p:cNvPr id="21" name="TextBox 20"/>
          <p:cNvSpPr txBox="1"/>
          <p:nvPr/>
        </p:nvSpPr>
        <p:spPr>
          <a:xfrm>
            <a:off x="5872333" y="5369172"/>
            <a:ext cx="1266577" cy="369332"/>
          </a:xfrm>
          <a:prstGeom prst="rect">
            <a:avLst/>
          </a:prstGeom>
          <a:noFill/>
        </p:spPr>
        <p:txBody>
          <a:bodyPr wrap="square" rtlCol="0">
            <a:spAutoFit/>
          </a:bodyPr>
          <a:lstStyle/>
          <a:p>
            <a:pPr algn="ctr"/>
            <a:r>
              <a:rPr lang="en-US" dirty="0">
                <a:solidFill>
                  <a:schemeClr val="bg1"/>
                </a:solidFill>
              </a:rPr>
              <a:t>Access</a:t>
            </a:r>
          </a:p>
        </p:txBody>
      </p:sp>
      <p:sp>
        <p:nvSpPr>
          <p:cNvPr id="24" name="TextBox 23"/>
          <p:cNvSpPr txBox="1"/>
          <p:nvPr/>
        </p:nvSpPr>
        <p:spPr>
          <a:xfrm>
            <a:off x="8918247" y="2367726"/>
            <a:ext cx="1266577" cy="646331"/>
          </a:xfrm>
          <a:prstGeom prst="rect">
            <a:avLst/>
          </a:prstGeom>
          <a:noFill/>
        </p:spPr>
        <p:txBody>
          <a:bodyPr wrap="square" rtlCol="0">
            <a:spAutoFit/>
          </a:bodyPr>
          <a:lstStyle/>
          <a:p>
            <a:pPr algn="ctr"/>
            <a:r>
              <a:rPr lang="en-US" dirty="0">
                <a:solidFill>
                  <a:schemeClr val="bg1"/>
                </a:solidFill>
              </a:rPr>
              <a:t>Motivation</a:t>
            </a:r>
          </a:p>
          <a:p>
            <a:pPr algn="ctr"/>
            <a:r>
              <a:rPr lang="en-US" dirty="0">
                <a:solidFill>
                  <a:schemeClr val="bg1"/>
                </a:solidFill>
              </a:rPr>
              <a:t>Vison</a:t>
            </a:r>
          </a:p>
        </p:txBody>
      </p:sp>
      <p:sp>
        <p:nvSpPr>
          <p:cNvPr id="33" name="Oval 32"/>
          <p:cNvSpPr/>
          <p:nvPr/>
        </p:nvSpPr>
        <p:spPr>
          <a:xfrm>
            <a:off x="6257637" y="1726124"/>
            <a:ext cx="495971" cy="530941"/>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9458849" y="1726124"/>
            <a:ext cx="495971" cy="530941"/>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Oval 36"/>
          <p:cNvSpPr/>
          <p:nvPr/>
        </p:nvSpPr>
        <p:spPr>
          <a:xfrm>
            <a:off x="9422532" y="4838231"/>
            <a:ext cx="495971" cy="530941"/>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9" name="Straight Connector 38"/>
          <p:cNvCxnSpPr>
            <a:stCxn id="33" idx="5"/>
            <a:endCxn id="37" idx="1"/>
          </p:cNvCxnSpPr>
          <p:nvPr/>
        </p:nvCxnSpPr>
        <p:spPr>
          <a:xfrm>
            <a:off x="6680975" y="2179310"/>
            <a:ext cx="2814190" cy="273667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22447" y="1477348"/>
            <a:ext cx="4439265" cy="4154984"/>
          </a:xfrm>
          <a:prstGeom prst="rect">
            <a:avLst/>
          </a:prstGeom>
          <a:noFill/>
        </p:spPr>
        <p:txBody>
          <a:bodyPr wrap="square" rtlCol="0">
            <a:spAutoFit/>
          </a:bodyPr>
          <a:lstStyle/>
          <a:p>
            <a:r>
              <a:rPr lang="en-US" sz="2400" dirty="0">
                <a:solidFill>
                  <a:schemeClr val="bg1"/>
                </a:solidFill>
              </a:rPr>
              <a:t>Framework for understanding student success.</a:t>
            </a:r>
          </a:p>
          <a:p>
            <a:endParaRPr lang="en-US" sz="2400" dirty="0">
              <a:solidFill>
                <a:schemeClr val="bg1"/>
              </a:solidFill>
            </a:endParaRPr>
          </a:p>
          <a:p>
            <a:pPr marL="342900" indent="-342900">
              <a:buAutoNum type="arabicPeriod"/>
            </a:pPr>
            <a:r>
              <a:rPr lang="en-US" sz="2400" dirty="0">
                <a:solidFill>
                  <a:schemeClr val="bg1"/>
                </a:solidFill>
              </a:rPr>
              <a:t>Access – getting to campus (Core theme)</a:t>
            </a:r>
          </a:p>
          <a:p>
            <a:pPr marL="342900" indent="-342900">
              <a:buAutoNum type="arabicPeriod"/>
            </a:pPr>
            <a:r>
              <a:rPr lang="en-US" sz="2400" dirty="0">
                <a:solidFill>
                  <a:schemeClr val="bg1"/>
                </a:solidFill>
              </a:rPr>
              <a:t>Academic ability – able to do the work</a:t>
            </a:r>
          </a:p>
          <a:p>
            <a:pPr marL="342900" indent="-342900">
              <a:buAutoNum type="arabicPeriod"/>
            </a:pPr>
            <a:r>
              <a:rPr lang="en-US" sz="2400" dirty="0">
                <a:solidFill>
                  <a:schemeClr val="bg1"/>
                </a:solidFill>
              </a:rPr>
              <a:t>Financial Resources – Pell, Grants, Work</a:t>
            </a:r>
          </a:p>
          <a:p>
            <a:pPr marL="342900" indent="-342900">
              <a:buAutoNum type="arabicPeriod"/>
            </a:pPr>
            <a:r>
              <a:rPr lang="en-US" sz="2400" dirty="0">
                <a:solidFill>
                  <a:schemeClr val="bg1"/>
                </a:solidFill>
              </a:rPr>
              <a:t>Motivation &amp; Vision – a desire to make it</a:t>
            </a:r>
          </a:p>
        </p:txBody>
      </p:sp>
      <p:cxnSp>
        <p:nvCxnSpPr>
          <p:cNvPr id="42" name="Straight Connector 41"/>
          <p:cNvCxnSpPr>
            <a:stCxn id="33" idx="4"/>
            <a:endCxn id="50" idx="0"/>
          </p:cNvCxnSpPr>
          <p:nvPr/>
        </p:nvCxnSpPr>
        <p:spPr>
          <a:xfrm flipH="1">
            <a:off x="6493086" y="2257065"/>
            <a:ext cx="12537" cy="258116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0" idx="6"/>
            <a:endCxn id="37" idx="2"/>
          </p:cNvCxnSpPr>
          <p:nvPr/>
        </p:nvCxnSpPr>
        <p:spPr>
          <a:xfrm>
            <a:off x="6741071" y="5103701"/>
            <a:ext cx="2681461" cy="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6245100" y="4838230"/>
            <a:ext cx="495971" cy="530941"/>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91080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CCFA5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700" y="9939"/>
            <a:ext cx="12192000" cy="6838122"/>
          </a:xfrm>
          <a:prstGeom prst="rect">
            <a:avLst/>
          </a:prstGeom>
        </p:spPr>
      </p:pic>
    </p:spTree>
    <p:extLst>
      <p:ext uri="{BB962C8B-B14F-4D97-AF65-F5344CB8AC3E}">
        <p14:creationId xmlns:p14="http://schemas.microsoft.com/office/powerpoint/2010/main" val="1691719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7396480" cy="6841744"/>
          </a:xfrm>
          <a:prstGeom prst="rect">
            <a:avLst/>
          </a:prstGeom>
          <a:noFill/>
          <a:ln>
            <a:noFill/>
          </a:ln>
        </p:spPr>
      </p:pic>
      <p:pic>
        <p:nvPicPr>
          <p:cNvPr id="7" name="Picture 6"/>
          <p:cNvPicPr>
            <a:picLocks noChangeAspect="1"/>
          </p:cNvPicPr>
          <p:nvPr/>
        </p:nvPicPr>
        <p:blipFill>
          <a:blip r:embed="rId3" cstate="print">
            <a:biLevel thresh="50000"/>
            <a:extLst>
              <a:ext uri="{BEBA8EAE-BF5A-486C-A8C5-ECC9F3942E4B}">
                <a14:imgProps xmlns:a14="http://schemas.microsoft.com/office/drawing/2010/main">
                  <a14:imgLayer r:embed="rId4">
                    <a14:imgEffect>
                      <a14:backgroundRemoval t="329" b="100000" l="0" r="100000">
                        <a14:foregroundMark x1="73128" y1="73026" x2="73128" y2="73026"/>
                        <a14:foregroundMark x1="63590" y1="78509" x2="63590" y2="78509"/>
                        <a14:foregroundMark x1="61026" y1="72259" x2="61026" y2="72259"/>
                        <a14:foregroundMark x1="58872" y1="74890" x2="58872" y2="74890"/>
                        <a14:foregroundMark x1="52821" y1="87500" x2="52821" y2="87500"/>
                        <a14:foregroundMark x1="28103" y1="48026" x2="28103" y2="48026"/>
                        <a14:foregroundMark x1="67077" y1="99671" x2="67077" y2="99671"/>
                        <a14:foregroundMark x1="4205" y1="33114" x2="4205" y2="33114"/>
                        <a14:foregroundMark x1="5538" y1="37829" x2="5538" y2="37829"/>
                        <a14:foregroundMark x1="6462" y1="31031" x2="6462" y2="31031"/>
                        <a14:foregroundMark x1="6462" y1="32237" x2="6462" y2="32237"/>
                        <a14:foregroundMark x1="12821" y1="20614" x2="12821" y2="20614"/>
                        <a14:foregroundMark x1="13026" y1="24890" x2="13026" y2="24890"/>
                        <a14:backgroundMark x1="34974" y1="60088" x2="34974" y2="60088"/>
                        <a14:backgroundMark x1="31487" y1="79276" x2="31487" y2="79276"/>
                        <a14:backgroundMark x1="30974" y1="78947" x2="30974" y2="78947"/>
                        <a14:backgroundMark x1="38974" y1="86184" x2="38974" y2="86184"/>
                        <a14:backgroundMark x1="20205" y1="80482" x2="20205" y2="80482"/>
                        <a14:backgroundMark x1="20410" y1="90241" x2="20410" y2="90241"/>
                        <a14:backgroundMark x1="70154" y1="84539" x2="70154" y2="84539"/>
                        <a14:backgroundMark x1="79590" y1="74232" x2="79590" y2="74232"/>
                        <a14:backgroundMark x1="80923" y1="73575" x2="80923" y2="73575"/>
                        <a14:backgroundMark x1="81231" y1="73246" x2="81231" y2="73246"/>
                        <a14:backgroundMark x1="63385" y1="75219" x2="63385" y2="75219"/>
                        <a14:backgroundMark x1="16615" y1="43092" x2="16615" y2="43092"/>
                        <a14:backgroundMark x1="6256" y1="40570" x2="6256" y2="40570"/>
                        <a14:backgroundMark x1="7590" y1="43640" x2="7590" y2="43640"/>
                        <a14:backgroundMark x1="13231" y1="22149" x2="13231" y2="22149"/>
                        <a14:backgroundMark x1="13436" y1="25768" x2="13436" y2="25768"/>
                      </a14:backgroundRemoval>
                    </a14:imgEffect>
                  </a14:imgLayer>
                </a14:imgProps>
              </a:ext>
              <a:ext uri="{28A0092B-C50C-407E-A947-70E740481C1C}">
                <a14:useLocalDpi xmlns:a14="http://schemas.microsoft.com/office/drawing/2010/main" val="0"/>
              </a:ext>
            </a:extLst>
          </a:blip>
          <a:stretch>
            <a:fillRect/>
          </a:stretch>
        </p:blipFill>
        <p:spPr>
          <a:xfrm>
            <a:off x="0" y="481858"/>
            <a:ext cx="7240212" cy="6772381"/>
          </a:xfrm>
          <a:prstGeom prst="rect">
            <a:avLst/>
          </a:prstGeom>
        </p:spPr>
      </p:pic>
      <p:pic>
        <p:nvPicPr>
          <p:cNvPr id="5" name="Picture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35165"/>
          <a:stretch/>
        </p:blipFill>
        <p:spPr>
          <a:xfrm>
            <a:off x="7386320" y="16256"/>
            <a:ext cx="4795520" cy="6841744"/>
          </a:xfrm>
          <a:prstGeom prst="rect">
            <a:avLst/>
          </a:prstGeom>
          <a:noFill/>
          <a:ln>
            <a:noFill/>
          </a:ln>
        </p:spPr>
      </p:pic>
      <p:sp>
        <p:nvSpPr>
          <p:cNvPr id="6" name="Rectangle 5"/>
          <p:cNvSpPr/>
          <p:nvPr/>
        </p:nvSpPr>
        <p:spPr>
          <a:xfrm>
            <a:off x="0" y="0"/>
            <a:ext cx="12181840" cy="6874256"/>
          </a:xfrm>
          <a:prstGeom prst="rect">
            <a:avLst/>
          </a:prstGeom>
          <a:gradFill flip="none" rotWithShape="1">
            <a:gsLst>
              <a:gs pos="0">
                <a:schemeClr val="tx2">
                  <a:lumMod val="75000"/>
                </a:schemeClr>
              </a:gs>
              <a:gs pos="3000">
                <a:srgbClr val="0404AA">
                  <a:alpha val="84000"/>
                </a:srgbClr>
              </a:gs>
              <a:gs pos="0">
                <a:schemeClr val="tx2">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 dirty="0"/>
          </a:p>
        </p:txBody>
      </p:sp>
      <p:sp>
        <p:nvSpPr>
          <p:cNvPr id="8" name="Rectangle 7"/>
          <p:cNvSpPr/>
          <p:nvPr/>
        </p:nvSpPr>
        <p:spPr>
          <a:xfrm>
            <a:off x="412103" y="292100"/>
            <a:ext cx="11357633" cy="5509200"/>
          </a:xfrm>
          <a:prstGeom prst="rect">
            <a:avLst/>
          </a:prstGeom>
        </p:spPr>
        <p:txBody>
          <a:bodyPr wrap="square">
            <a:spAutoFit/>
          </a:bodyPr>
          <a:lstStyle/>
          <a:p>
            <a:br>
              <a:rPr lang="en-US" sz="2400" dirty="0">
                <a:solidFill>
                  <a:schemeClr val="bg1"/>
                </a:solidFill>
                <a:latin typeface="Century Gothic" panose="020B0502020202020204" pitchFamily="34" charset="0"/>
              </a:rPr>
            </a:br>
            <a:r>
              <a:rPr lang="en-US" sz="2800" b="1" dirty="0">
                <a:solidFill>
                  <a:schemeClr val="bg1"/>
                </a:solidFill>
                <a:latin typeface="Century Gothic" panose="020B0502020202020204" pitchFamily="34" charset="0"/>
              </a:rPr>
              <a:t>Melissa Hill, Ph.D., </a:t>
            </a:r>
          </a:p>
          <a:p>
            <a:r>
              <a:rPr lang="en-US" sz="2800" b="1" dirty="0">
                <a:solidFill>
                  <a:schemeClr val="bg1"/>
                </a:solidFill>
                <a:latin typeface="Century Gothic" panose="020B0502020202020204" pitchFamily="34" charset="0"/>
              </a:rPr>
              <a:t>Interim Vice President for Student Affairs</a:t>
            </a:r>
          </a:p>
          <a:p>
            <a:pPr marL="457200" indent="-457200">
              <a:buFontTx/>
              <a:buChar char="-"/>
            </a:pPr>
            <a:r>
              <a:rPr lang="en-US" sz="2800" dirty="0">
                <a:solidFill>
                  <a:schemeClr val="bg1"/>
                </a:solidFill>
                <a:latin typeface="Century Gothic" panose="020B0502020202020204" pitchFamily="34" charset="0"/>
              </a:rPr>
              <a:t>Student Life</a:t>
            </a:r>
          </a:p>
          <a:p>
            <a:pPr marL="457200" indent="-457200">
              <a:buFontTx/>
              <a:buChar char="-"/>
            </a:pPr>
            <a:r>
              <a:rPr lang="en-US" sz="2800" dirty="0">
                <a:solidFill>
                  <a:schemeClr val="bg1"/>
                </a:solidFill>
                <a:latin typeface="Century Gothic" panose="020B0502020202020204" pitchFamily="34" charset="0"/>
              </a:rPr>
              <a:t>Academic Advising</a:t>
            </a:r>
          </a:p>
          <a:p>
            <a:pPr marL="457200" indent="-457200">
              <a:buFontTx/>
              <a:buChar char="-"/>
            </a:pPr>
            <a:r>
              <a:rPr lang="en-US" sz="2800" dirty="0">
                <a:solidFill>
                  <a:schemeClr val="bg1"/>
                </a:solidFill>
                <a:latin typeface="Century Gothic" panose="020B0502020202020204" pitchFamily="34" charset="0"/>
              </a:rPr>
              <a:t>TRIO/CAMP/</a:t>
            </a:r>
            <a:r>
              <a:rPr lang="en-US" sz="2800" dirty="0" err="1">
                <a:solidFill>
                  <a:schemeClr val="bg1"/>
                </a:solidFill>
                <a:latin typeface="Century Gothic" panose="020B0502020202020204" pitchFamily="34" charset="0"/>
              </a:rPr>
              <a:t>HEP</a:t>
            </a:r>
            <a:r>
              <a:rPr lang="en-US" sz="2800" dirty="0">
                <a:solidFill>
                  <a:schemeClr val="bg1"/>
                </a:solidFill>
                <a:latin typeface="Century Gothic" panose="020B0502020202020204" pitchFamily="34" charset="0"/>
              </a:rPr>
              <a:t> Federal Grant Programs</a:t>
            </a:r>
          </a:p>
          <a:p>
            <a:pPr marL="457200" indent="-457200">
              <a:buFontTx/>
              <a:buChar char="-"/>
            </a:pPr>
            <a:r>
              <a:rPr lang="en-US" sz="2800" dirty="0">
                <a:solidFill>
                  <a:schemeClr val="bg1"/>
                </a:solidFill>
                <a:latin typeface="Century Gothic" panose="020B0502020202020204" pitchFamily="34" charset="0"/>
              </a:rPr>
              <a:t>ADA and Mental Health Counseling</a:t>
            </a:r>
          </a:p>
          <a:p>
            <a:pPr marL="457200" indent="-457200">
              <a:buFontTx/>
              <a:buChar char="-"/>
            </a:pPr>
            <a:r>
              <a:rPr lang="en-US" sz="2800" dirty="0">
                <a:solidFill>
                  <a:schemeClr val="bg1"/>
                </a:solidFill>
                <a:latin typeface="Century Gothic" panose="020B0502020202020204" pitchFamily="34" charset="0"/>
              </a:rPr>
              <a:t>Title IX Coordinator </a:t>
            </a:r>
          </a:p>
          <a:p>
            <a:pPr marL="457200" indent="-457200">
              <a:buFontTx/>
              <a:buChar char="-"/>
            </a:pPr>
            <a:r>
              <a:rPr lang="en-US" sz="2800" dirty="0">
                <a:solidFill>
                  <a:schemeClr val="bg1"/>
                </a:solidFill>
                <a:latin typeface="Century Gothic" panose="020B0502020202020204" pitchFamily="34" charset="0"/>
              </a:rPr>
              <a:t>Advocacy Program: HU CARES</a:t>
            </a:r>
          </a:p>
          <a:p>
            <a:pPr marL="457200" indent="-457200">
              <a:buFontTx/>
              <a:buChar char="-"/>
            </a:pPr>
            <a:endParaRPr lang="en-US" sz="2800" dirty="0">
              <a:solidFill>
                <a:schemeClr val="bg1"/>
              </a:solidFill>
              <a:latin typeface="Century Gothic" panose="020B0502020202020204" pitchFamily="34" charset="0"/>
            </a:endParaRPr>
          </a:p>
          <a:p>
            <a:pPr marL="457200" indent="-457200">
              <a:buFontTx/>
              <a:buChar char="-"/>
            </a:pPr>
            <a:endParaRPr lang="en-US" sz="2800" dirty="0">
              <a:solidFill>
                <a:schemeClr val="bg1"/>
              </a:solidFill>
              <a:latin typeface="Century Gothic" panose="020B0502020202020204" pitchFamily="34" charset="0"/>
            </a:endParaRPr>
          </a:p>
          <a:p>
            <a:r>
              <a:rPr lang="en-US" sz="2400" i="1" dirty="0">
                <a:solidFill>
                  <a:schemeClr val="accent4">
                    <a:lumMod val="60000"/>
                    <a:lumOff val="40000"/>
                  </a:schemeClr>
                </a:solidFill>
                <a:latin typeface="Century Gothic" panose="020B0502020202020204" pitchFamily="34" charset="0"/>
              </a:rPr>
              <a:t>Born in Yakima Valley, First Generation, </a:t>
            </a:r>
          </a:p>
          <a:p>
            <a:r>
              <a:rPr lang="en-US" sz="2400" i="1" dirty="0">
                <a:solidFill>
                  <a:schemeClr val="accent4">
                    <a:lumMod val="60000"/>
                    <a:lumOff val="40000"/>
                  </a:schemeClr>
                </a:solidFill>
                <a:latin typeface="Century Gothic" panose="020B0502020202020204" pitchFamily="34" charset="0"/>
              </a:rPr>
              <a:t>eight years at HU, Hispanic</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5553" y="166056"/>
            <a:ext cx="3431071" cy="4111304"/>
          </a:xfrm>
          <a:prstGeom prst="rect">
            <a:avLst/>
          </a:prstGeom>
          <a:effectLst>
            <a:softEdge rad="317500"/>
          </a:effectLst>
        </p:spPr>
      </p:pic>
      <p:sp>
        <p:nvSpPr>
          <p:cNvPr id="3" name="TextBox 2"/>
          <p:cNvSpPr txBox="1"/>
          <p:nvPr/>
        </p:nvSpPr>
        <p:spPr>
          <a:xfrm>
            <a:off x="8132248" y="4432759"/>
            <a:ext cx="4263529" cy="2031325"/>
          </a:xfrm>
          <a:prstGeom prst="rect">
            <a:avLst/>
          </a:prstGeom>
          <a:noFill/>
        </p:spPr>
        <p:txBody>
          <a:bodyPr wrap="square" rtlCol="0">
            <a:spAutoFit/>
          </a:bodyPr>
          <a:lstStyle/>
          <a:p>
            <a:r>
              <a:rPr lang="en-US" dirty="0">
                <a:solidFill>
                  <a:schemeClr val="bg1"/>
                </a:solidFill>
              </a:rPr>
              <a:t>3240 Fort Road</a:t>
            </a:r>
            <a:br>
              <a:rPr lang="en-US" dirty="0">
                <a:solidFill>
                  <a:schemeClr val="bg1"/>
                </a:solidFill>
              </a:rPr>
            </a:br>
            <a:r>
              <a:rPr lang="en-US" dirty="0">
                <a:solidFill>
                  <a:schemeClr val="bg1"/>
                </a:solidFill>
              </a:rPr>
              <a:t>Toppenish, WA 98948</a:t>
            </a:r>
            <a:br>
              <a:rPr lang="en-US" dirty="0">
                <a:solidFill>
                  <a:schemeClr val="bg1"/>
                </a:solidFill>
              </a:rPr>
            </a:br>
            <a:r>
              <a:rPr lang="en-US" dirty="0">
                <a:solidFill>
                  <a:schemeClr val="bg1"/>
                </a:solidFill>
              </a:rPr>
              <a:t>(509) 865-8500 Phone, Extension - 5807</a:t>
            </a:r>
          </a:p>
          <a:p>
            <a:r>
              <a:rPr lang="en-US" dirty="0">
                <a:solidFill>
                  <a:schemeClr val="bg1"/>
                </a:solidFill>
              </a:rPr>
              <a:t>(888)272-6190 Toll Free</a:t>
            </a:r>
          </a:p>
          <a:p>
            <a:r>
              <a:rPr lang="en-US" b="1" dirty="0">
                <a:solidFill>
                  <a:schemeClr val="bg1"/>
                </a:solidFill>
              </a:rPr>
              <a:t>(509) 969-4013 Text or Message</a:t>
            </a:r>
          </a:p>
          <a:p>
            <a:r>
              <a:rPr lang="en-US" dirty="0">
                <a:solidFill>
                  <a:schemeClr val="bg1"/>
                </a:solidFill>
              </a:rPr>
              <a:t>Hill_m@heritage.edu</a:t>
            </a:r>
          </a:p>
          <a:p>
            <a:endParaRPr lang="en-US" dirty="0">
              <a:solidFill>
                <a:schemeClr val="bg1"/>
              </a:solidFill>
            </a:endParaRPr>
          </a:p>
        </p:txBody>
      </p:sp>
    </p:spTree>
    <p:extLst>
      <p:ext uri="{BB962C8B-B14F-4D97-AF65-F5344CB8AC3E}">
        <p14:creationId xmlns:p14="http://schemas.microsoft.com/office/powerpoint/2010/main" val="89970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7396480" cy="6841744"/>
          </a:xfrm>
          <a:prstGeom prst="rect">
            <a:avLst/>
          </a:prstGeom>
          <a:noFill/>
          <a:ln>
            <a:noFill/>
          </a:ln>
        </p:spPr>
      </p:pic>
      <p:pic>
        <p:nvPicPr>
          <p:cNvPr id="7" name="Picture 6"/>
          <p:cNvPicPr>
            <a:picLocks noChangeAspect="1"/>
          </p:cNvPicPr>
          <p:nvPr/>
        </p:nvPicPr>
        <p:blipFill>
          <a:blip r:embed="rId3" cstate="print">
            <a:biLevel thresh="50000"/>
            <a:extLst>
              <a:ext uri="{BEBA8EAE-BF5A-486C-A8C5-ECC9F3942E4B}">
                <a14:imgProps xmlns:a14="http://schemas.microsoft.com/office/drawing/2010/main">
                  <a14:imgLayer r:embed="rId4">
                    <a14:imgEffect>
                      <a14:backgroundRemoval t="329" b="100000" l="0" r="100000">
                        <a14:foregroundMark x1="73128" y1="73026" x2="73128" y2="73026"/>
                        <a14:foregroundMark x1="63590" y1="78509" x2="63590" y2="78509"/>
                        <a14:foregroundMark x1="61026" y1="72259" x2="61026" y2="72259"/>
                        <a14:foregroundMark x1="58872" y1="74890" x2="58872" y2="74890"/>
                        <a14:foregroundMark x1="52821" y1="87500" x2="52821" y2="87500"/>
                        <a14:foregroundMark x1="28103" y1="48026" x2="28103" y2="48026"/>
                        <a14:foregroundMark x1="67077" y1="99671" x2="67077" y2="99671"/>
                        <a14:foregroundMark x1="4205" y1="33114" x2="4205" y2="33114"/>
                        <a14:foregroundMark x1="5538" y1="37829" x2="5538" y2="37829"/>
                        <a14:foregroundMark x1="6462" y1="31031" x2="6462" y2="31031"/>
                        <a14:foregroundMark x1="6462" y1="32237" x2="6462" y2="32237"/>
                        <a14:foregroundMark x1="12821" y1="20614" x2="12821" y2="20614"/>
                        <a14:foregroundMark x1="13026" y1="24890" x2="13026" y2="24890"/>
                        <a14:backgroundMark x1="34974" y1="60088" x2="34974" y2="60088"/>
                        <a14:backgroundMark x1="31487" y1="79276" x2="31487" y2="79276"/>
                        <a14:backgroundMark x1="30974" y1="78947" x2="30974" y2="78947"/>
                        <a14:backgroundMark x1="38974" y1="86184" x2="38974" y2="86184"/>
                        <a14:backgroundMark x1="20205" y1="80482" x2="20205" y2="80482"/>
                        <a14:backgroundMark x1="20410" y1="90241" x2="20410" y2="90241"/>
                        <a14:backgroundMark x1="70154" y1="84539" x2="70154" y2="84539"/>
                        <a14:backgroundMark x1="79590" y1="74232" x2="79590" y2="74232"/>
                        <a14:backgroundMark x1="80923" y1="73575" x2="80923" y2="73575"/>
                        <a14:backgroundMark x1="81231" y1="73246" x2="81231" y2="73246"/>
                        <a14:backgroundMark x1="63385" y1="75219" x2="63385" y2="75219"/>
                        <a14:backgroundMark x1="16615" y1="43092" x2="16615" y2="43092"/>
                        <a14:backgroundMark x1="6256" y1="40570" x2="6256" y2="40570"/>
                        <a14:backgroundMark x1="7590" y1="43640" x2="7590" y2="43640"/>
                        <a14:backgroundMark x1="13231" y1="22149" x2="13231" y2="22149"/>
                        <a14:backgroundMark x1="13436" y1="25768" x2="13436" y2="25768"/>
                      </a14:backgroundRemoval>
                    </a14:imgEffect>
                  </a14:imgLayer>
                </a14:imgProps>
              </a:ext>
              <a:ext uri="{28A0092B-C50C-407E-A947-70E740481C1C}">
                <a14:useLocalDpi xmlns:a14="http://schemas.microsoft.com/office/drawing/2010/main" val="0"/>
              </a:ext>
            </a:extLst>
          </a:blip>
          <a:stretch>
            <a:fillRect/>
          </a:stretch>
        </p:blipFill>
        <p:spPr>
          <a:xfrm>
            <a:off x="0" y="481858"/>
            <a:ext cx="7240212" cy="6772381"/>
          </a:xfrm>
          <a:prstGeom prst="rect">
            <a:avLst/>
          </a:prstGeom>
        </p:spPr>
      </p:pic>
      <p:pic>
        <p:nvPicPr>
          <p:cNvPr id="5" name="Picture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35165"/>
          <a:stretch/>
        </p:blipFill>
        <p:spPr>
          <a:xfrm>
            <a:off x="7386320" y="16256"/>
            <a:ext cx="4795520" cy="6841744"/>
          </a:xfrm>
          <a:prstGeom prst="rect">
            <a:avLst/>
          </a:prstGeom>
          <a:noFill/>
          <a:ln>
            <a:noFill/>
          </a:ln>
        </p:spPr>
      </p:pic>
      <p:sp>
        <p:nvSpPr>
          <p:cNvPr id="6" name="Rectangle 5"/>
          <p:cNvSpPr/>
          <p:nvPr/>
        </p:nvSpPr>
        <p:spPr>
          <a:xfrm>
            <a:off x="-2540" y="-19812"/>
            <a:ext cx="12181840" cy="6874256"/>
          </a:xfrm>
          <a:prstGeom prst="rect">
            <a:avLst/>
          </a:prstGeom>
          <a:gradFill flip="none" rotWithShape="1">
            <a:gsLst>
              <a:gs pos="0">
                <a:schemeClr val="tx2">
                  <a:lumMod val="75000"/>
                </a:schemeClr>
              </a:gs>
              <a:gs pos="3000">
                <a:srgbClr val="0404AA">
                  <a:alpha val="84000"/>
                </a:srgbClr>
              </a:gs>
              <a:gs pos="0">
                <a:schemeClr val="tx2">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sz="2800" dirty="0"/>
          </a:p>
        </p:txBody>
      </p:sp>
      <p:sp>
        <p:nvSpPr>
          <p:cNvPr id="8" name="Rectangle 7"/>
          <p:cNvSpPr/>
          <p:nvPr/>
        </p:nvSpPr>
        <p:spPr>
          <a:xfrm>
            <a:off x="513056" y="193004"/>
            <a:ext cx="11357633" cy="2000548"/>
          </a:xfrm>
          <a:prstGeom prst="rect">
            <a:avLst/>
          </a:prstGeom>
        </p:spPr>
        <p:txBody>
          <a:bodyPr wrap="square">
            <a:spAutoFit/>
          </a:bodyPr>
          <a:lstStyle/>
          <a:p>
            <a:br>
              <a:rPr lang="en-US" sz="2800" dirty="0">
                <a:solidFill>
                  <a:schemeClr val="bg1"/>
                </a:solidFill>
                <a:latin typeface="Century Gothic" panose="020B0502020202020204" pitchFamily="34" charset="0"/>
              </a:rPr>
            </a:br>
            <a:r>
              <a:rPr lang="en-US" sz="3200" b="1" dirty="0">
                <a:solidFill>
                  <a:schemeClr val="bg1"/>
                </a:solidFill>
                <a:latin typeface="Century Gothic" panose="020B0502020202020204" pitchFamily="34" charset="0"/>
              </a:rPr>
              <a:t>Heritage University </a:t>
            </a:r>
          </a:p>
          <a:p>
            <a:pPr marL="457200" indent="-457200">
              <a:buFontTx/>
              <a:buChar char="-"/>
            </a:pPr>
            <a:endParaRPr lang="en-US" sz="3200" dirty="0">
              <a:solidFill>
                <a:schemeClr val="bg1"/>
              </a:solidFill>
              <a:latin typeface="Century Gothic" panose="020B0502020202020204" pitchFamily="34" charset="0"/>
            </a:endParaRPr>
          </a:p>
          <a:p>
            <a:pPr marL="457200" indent="-457200">
              <a:buFontTx/>
              <a:buChar char="-"/>
            </a:pPr>
            <a:endParaRPr lang="en-US" sz="3200" dirty="0">
              <a:solidFill>
                <a:schemeClr val="bg1"/>
              </a:solidFill>
              <a:latin typeface="Century Gothic" panose="020B0502020202020204" pitchFamily="34" charset="0"/>
            </a:endParaRPr>
          </a:p>
        </p:txBody>
      </p:sp>
      <p:sp>
        <p:nvSpPr>
          <p:cNvPr id="3" name="Rectangle 2"/>
          <p:cNvSpPr/>
          <p:nvPr/>
        </p:nvSpPr>
        <p:spPr>
          <a:xfrm>
            <a:off x="513056" y="3716620"/>
            <a:ext cx="10998199" cy="2862322"/>
          </a:xfrm>
          <a:prstGeom prst="rect">
            <a:avLst/>
          </a:prstGeom>
        </p:spPr>
        <p:txBody>
          <a:bodyPr wrap="square">
            <a:spAutoFit/>
          </a:bodyPr>
          <a:lstStyle/>
          <a:p>
            <a:pPr fontAlgn="base">
              <a:lnSpc>
                <a:spcPct val="150000"/>
              </a:lnSpc>
            </a:pPr>
            <a:r>
              <a:rPr lang="en-US" sz="2400" dirty="0">
                <a:solidFill>
                  <a:schemeClr val="bg1"/>
                </a:solidFill>
              </a:rPr>
              <a:t>Student enrollment averages about 1100 degree seeking students a year</a:t>
            </a:r>
          </a:p>
          <a:p>
            <a:pPr fontAlgn="base">
              <a:lnSpc>
                <a:spcPct val="150000"/>
              </a:lnSpc>
            </a:pPr>
            <a:r>
              <a:rPr lang="en-US" sz="2400" dirty="0">
                <a:solidFill>
                  <a:schemeClr val="bg1"/>
                </a:solidFill>
              </a:rPr>
              <a:t>Hispanic Serving Institution, 69% Hispanic/Latino, 14% Caucasian, 12% American Indian 85% of Heritage students are the first in their family to attend college</a:t>
            </a:r>
          </a:p>
          <a:p>
            <a:pPr fontAlgn="base">
              <a:lnSpc>
                <a:spcPct val="150000"/>
              </a:lnSpc>
            </a:pPr>
            <a:r>
              <a:rPr lang="en-US" sz="2400" dirty="0">
                <a:solidFill>
                  <a:schemeClr val="bg1"/>
                </a:solidFill>
              </a:rPr>
              <a:t>Financial Aid eligibility 91% of Heritage students receive financial aid</a:t>
            </a:r>
          </a:p>
          <a:p>
            <a:pPr fontAlgn="base">
              <a:lnSpc>
                <a:spcPct val="150000"/>
              </a:lnSpc>
            </a:pPr>
            <a:r>
              <a:rPr lang="en-US" sz="2400" dirty="0">
                <a:solidFill>
                  <a:schemeClr val="bg1"/>
                </a:solidFill>
              </a:rPr>
              <a:t>Rural farming communities, agriculture is the primary source of income </a:t>
            </a:r>
          </a:p>
        </p:txBody>
      </p:sp>
      <p:pic>
        <p:nvPicPr>
          <p:cNvPr id="1026" name="Picture 2" descr="Image result for heritage university toppen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4387" y="497322"/>
            <a:ext cx="7282566" cy="305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66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7396480" cy="6841744"/>
          </a:xfrm>
          <a:prstGeom prst="rect">
            <a:avLst/>
          </a:prstGeom>
          <a:noFill/>
          <a:ln>
            <a:noFill/>
          </a:ln>
        </p:spPr>
      </p:pic>
      <p:pic>
        <p:nvPicPr>
          <p:cNvPr id="7" name="Picture 6"/>
          <p:cNvPicPr>
            <a:picLocks noChangeAspect="1"/>
          </p:cNvPicPr>
          <p:nvPr/>
        </p:nvPicPr>
        <p:blipFill>
          <a:blip r:embed="rId3" cstate="print">
            <a:biLevel thresh="50000"/>
            <a:extLst>
              <a:ext uri="{BEBA8EAE-BF5A-486C-A8C5-ECC9F3942E4B}">
                <a14:imgProps xmlns:a14="http://schemas.microsoft.com/office/drawing/2010/main">
                  <a14:imgLayer r:embed="rId4">
                    <a14:imgEffect>
                      <a14:backgroundRemoval t="329" b="100000" l="0" r="100000">
                        <a14:foregroundMark x1="73128" y1="73026" x2="73128" y2="73026"/>
                        <a14:foregroundMark x1="63590" y1="78509" x2="63590" y2="78509"/>
                        <a14:foregroundMark x1="61026" y1="72259" x2="61026" y2="72259"/>
                        <a14:foregroundMark x1="58872" y1="74890" x2="58872" y2="74890"/>
                        <a14:foregroundMark x1="52821" y1="87500" x2="52821" y2="87500"/>
                        <a14:foregroundMark x1="28103" y1="48026" x2="28103" y2="48026"/>
                        <a14:foregroundMark x1="67077" y1="99671" x2="67077" y2="99671"/>
                        <a14:foregroundMark x1="4205" y1="33114" x2="4205" y2="33114"/>
                        <a14:foregroundMark x1="5538" y1="37829" x2="5538" y2="37829"/>
                        <a14:foregroundMark x1="6462" y1="31031" x2="6462" y2="31031"/>
                        <a14:foregroundMark x1="6462" y1="32237" x2="6462" y2="32237"/>
                        <a14:foregroundMark x1="12821" y1="20614" x2="12821" y2="20614"/>
                        <a14:foregroundMark x1="13026" y1="24890" x2="13026" y2="24890"/>
                        <a14:backgroundMark x1="34974" y1="60088" x2="34974" y2="60088"/>
                        <a14:backgroundMark x1="31487" y1="79276" x2="31487" y2="79276"/>
                        <a14:backgroundMark x1="30974" y1="78947" x2="30974" y2="78947"/>
                        <a14:backgroundMark x1="38974" y1="86184" x2="38974" y2="86184"/>
                        <a14:backgroundMark x1="20205" y1="80482" x2="20205" y2="80482"/>
                        <a14:backgroundMark x1="20410" y1="90241" x2="20410" y2="90241"/>
                        <a14:backgroundMark x1="70154" y1="84539" x2="70154" y2="84539"/>
                        <a14:backgroundMark x1="79590" y1="74232" x2="79590" y2="74232"/>
                        <a14:backgroundMark x1="80923" y1="73575" x2="80923" y2="73575"/>
                        <a14:backgroundMark x1="81231" y1="73246" x2="81231" y2="73246"/>
                        <a14:backgroundMark x1="63385" y1="75219" x2="63385" y2="75219"/>
                        <a14:backgroundMark x1="16615" y1="43092" x2="16615" y2="43092"/>
                        <a14:backgroundMark x1="6256" y1="40570" x2="6256" y2="40570"/>
                        <a14:backgroundMark x1="7590" y1="43640" x2="7590" y2="43640"/>
                        <a14:backgroundMark x1="13231" y1="22149" x2="13231" y2="22149"/>
                        <a14:backgroundMark x1="13436" y1="25768" x2="13436" y2="25768"/>
                      </a14:backgroundRemoval>
                    </a14:imgEffect>
                  </a14:imgLayer>
                </a14:imgProps>
              </a:ext>
              <a:ext uri="{28A0092B-C50C-407E-A947-70E740481C1C}">
                <a14:useLocalDpi xmlns:a14="http://schemas.microsoft.com/office/drawing/2010/main" val="0"/>
              </a:ext>
            </a:extLst>
          </a:blip>
          <a:stretch>
            <a:fillRect/>
          </a:stretch>
        </p:blipFill>
        <p:spPr>
          <a:xfrm>
            <a:off x="0" y="481858"/>
            <a:ext cx="7240212" cy="6772381"/>
          </a:xfrm>
          <a:prstGeom prst="rect">
            <a:avLst/>
          </a:prstGeom>
        </p:spPr>
      </p:pic>
      <p:pic>
        <p:nvPicPr>
          <p:cNvPr id="5" name="Picture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35165"/>
          <a:stretch/>
        </p:blipFill>
        <p:spPr>
          <a:xfrm>
            <a:off x="7386320" y="16256"/>
            <a:ext cx="4795520" cy="6841744"/>
          </a:xfrm>
          <a:prstGeom prst="rect">
            <a:avLst/>
          </a:prstGeom>
          <a:noFill/>
          <a:ln>
            <a:noFill/>
          </a:ln>
        </p:spPr>
      </p:pic>
      <p:sp>
        <p:nvSpPr>
          <p:cNvPr id="6" name="Rectangle 5"/>
          <p:cNvSpPr/>
          <p:nvPr/>
        </p:nvSpPr>
        <p:spPr>
          <a:xfrm>
            <a:off x="0" y="0"/>
            <a:ext cx="12181840" cy="6874256"/>
          </a:xfrm>
          <a:prstGeom prst="rect">
            <a:avLst/>
          </a:prstGeom>
          <a:gradFill flip="none" rotWithShape="1">
            <a:gsLst>
              <a:gs pos="0">
                <a:schemeClr val="tx2">
                  <a:lumMod val="75000"/>
                </a:schemeClr>
              </a:gs>
              <a:gs pos="3000">
                <a:srgbClr val="0404AA">
                  <a:alpha val="84000"/>
                </a:srgbClr>
              </a:gs>
              <a:gs pos="0">
                <a:schemeClr val="tx2">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 dirty="0"/>
          </a:p>
        </p:txBody>
      </p:sp>
      <p:sp>
        <p:nvSpPr>
          <p:cNvPr id="8" name="Rectangle 7"/>
          <p:cNvSpPr/>
          <p:nvPr/>
        </p:nvSpPr>
        <p:spPr>
          <a:xfrm>
            <a:off x="516866" y="749300"/>
            <a:ext cx="11357633" cy="830997"/>
          </a:xfrm>
          <a:prstGeom prst="rect">
            <a:avLst/>
          </a:prstGeom>
        </p:spPr>
        <p:txBody>
          <a:bodyPr wrap="square">
            <a:spAutoFit/>
          </a:bodyPr>
          <a:lstStyle/>
          <a:p>
            <a:br>
              <a:rPr lang="en-US" sz="2400" dirty="0">
                <a:solidFill>
                  <a:schemeClr val="bg1"/>
                </a:solidFill>
                <a:latin typeface="Century Gothic" panose="020B0502020202020204" pitchFamily="34" charset="0"/>
              </a:rPr>
            </a:br>
            <a:endParaRPr lang="en-US" sz="2400" i="1" dirty="0">
              <a:solidFill>
                <a:schemeClr val="accent4">
                  <a:lumMod val="60000"/>
                  <a:lumOff val="40000"/>
                </a:schemeClr>
              </a:solidFill>
              <a:latin typeface="Century Gothic" panose="020B0502020202020204" pitchFamily="34" charset="0"/>
            </a:endParaRPr>
          </a:p>
        </p:txBody>
      </p:sp>
      <p:sp>
        <p:nvSpPr>
          <p:cNvPr id="9" name="TextBox 8"/>
          <p:cNvSpPr txBox="1"/>
          <p:nvPr/>
        </p:nvSpPr>
        <p:spPr>
          <a:xfrm>
            <a:off x="4473849" y="749300"/>
            <a:ext cx="5678834" cy="2723823"/>
          </a:xfrm>
          <a:prstGeom prst="rect">
            <a:avLst/>
          </a:prstGeom>
          <a:noFill/>
          <a:ln>
            <a:noFill/>
          </a:ln>
        </p:spPr>
        <p:txBody>
          <a:bodyPr wrap="square" rtlCol="0">
            <a:spAutoFit/>
          </a:bodyPr>
          <a:lstStyle/>
          <a:p>
            <a:pPr algn="ctr"/>
            <a:r>
              <a:rPr lang="en-US" sz="11500" b="1" cap="none" spc="0" dirty="0">
                <a:ln w="12700" cmpd="sng">
                  <a:noFill/>
                  <a:prstDash val="solid"/>
                </a:ln>
                <a:solidFill>
                  <a:schemeClr val="bg1"/>
                </a:solidFill>
                <a:effectLst/>
              </a:rPr>
              <a:t>WHY?</a:t>
            </a:r>
          </a:p>
          <a:p>
            <a:pPr algn="ctr"/>
            <a:r>
              <a:rPr lang="en-US" sz="2800" b="1" dirty="0">
                <a:ln w="12700" cmpd="sng">
                  <a:noFill/>
                  <a:prstDash val="solid"/>
                </a:ln>
                <a:solidFill>
                  <a:schemeClr val="bg1"/>
                </a:solidFill>
              </a:rPr>
              <a:t>Are HISPANIC MALES doing better at Heritage University </a:t>
            </a:r>
            <a:endParaRPr lang="en-US" sz="2800" b="1" cap="none" spc="0" dirty="0">
              <a:ln w="12700" cmpd="sng">
                <a:noFill/>
                <a:prstDash val="solid"/>
              </a:ln>
              <a:solidFill>
                <a:schemeClr val="bg1"/>
              </a:solidFill>
              <a:effectLst/>
            </a:endParaRPr>
          </a:p>
        </p:txBody>
      </p:sp>
    </p:spTree>
    <p:extLst>
      <p:ext uri="{BB962C8B-B14F-4D97-AF65-F5344CB8AC3E}">
        <p14:creationId xmlns:p14="http://schemas.microsoft.com/office/powerpoint/2010/main" val="381166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7396480" cy="6841744"/>
          </a:xfrm>
          <a:prstGeom prst="rect">
            <a:avLst/>
          </a:prstGeom>
          <a:noFill/>
          <a:ln>
            <a:noFill/>
          </a:ln>
        </p:spPr>
      </p:pic>
      <p:pic>
        <p:nvPicPr>
          <p:cNvPr id="7" name="Picture 6"/>
          <p:cNvPicPr>
            <a:picLocks noChangeAspect="1"/>
          </p:cNvPicPr>
          <p:nvPr/>
        </p:nvPicPr>
        <p:blipFill>
          <a:blip r:embed="rId4" cstate="print">
            <a:biLevel thresh="50000"/>
            <a:extLst>
              <a:ext uri="{BEBA8EAE-BF5A-486C-A8C5-ECC9F3942E4B}">
                <a14:imgProps xmlns:a14="http://schemas.microsoft.com/office/drawing/2010/main">
                  <a14:imgLayer r:embed="rId5">
                    <a14:imgEffect>
                      <a14:backgroundRemoval t="329" b="100000" l="0" r="100000">
                        <a14:foregroundMark x1="73128" y1="73026" x2="73128" y2="73026"/>
                        <a14:foregroundMark x1="63590" y1="78509" x2="63590" y2="78509"/>
                        <a14:foregroundMark x1="61026" y1="72259" x2="61026" y2="72259"/>
                        <a14:foregroundMark x1="58872" y1="74890" x2="58872" y2="74890"/>
                        <a14:foregroundMark x1="52821" y1="87500" x2="52821" y2="87500"/>
                        <a14:foregroundMark x1="28103" y1="48026" x2="28103" y2="48026"/>
                        <a14:foregroundMark x1="67077" y1="99671" x2="67077" y2="99671"/>
                        <a14:foregroundMark x1="4205" y1="33114" x2="4205" y2="33114"/>
                        <a14:foregroundMark x1="5538" y1="37829" x2="5538" y2="37829"/>
                        <a14:foregroundMark x1="6462" y1="31031" x2="6462" y2="31031"/>
                        <a14:foregroundMark x1="6462" y1="32237" x2="6462" y2="32237"/>
                        <a14:foregroundMark x1="12821" y1="20614" x2="12821" y2="20614"/>
                        <a14:foregroundMark x1="13026" y1="24890" x2="13026" y2="24890"/>
                        <a14:backgroundMark x1="34974" y1="60088" x2="34974" y2="60088"/>
                        <a14:backgroundMark x1="31487" y1="79276" x2="31487" y2="79276"/>
                        <a14:backgroundMark x1="30974" y1="78947" x2="30974" y2="78947"/>
                        <a14:backgroundMark x1="38974" y1="86184" x2="38974" y2="86184"/>
                        <a14:backgroundMark x1="20205" y1="80482" x2="20205" y2="80482"/>
                        <a14:backgroundMark x1="20410" y1="90241" x2="20410" y2="90241"/>
                        <a14:backgroundMark x1="70154" y1="84539" x2="70154" y2="84539"/>
                        <a14:backgroundMark x1="79590" y1="74232" x2="79590" y2="74232"/>
                        <a14:backgroundMark x1="80923" y1="73575" x2="80923" y2="73575"/>
                        <a14:backgroundMark x1="81231" y1="73246" x2="81231" y2="73246"/>
                        <a14:backgroundMark x1="63385" y1="75219" x2="63385" y2="75219"/>
                        <a14:backgroundMark x1="16615" y1="43092" x2="16615" y2="43092"/>
                        <a14:backgroundMark x1="6256" y1="40570" x2="6256" y2="40570"/>
                        <a14:backgroundMark x1="7590" y1="43640" x2="7590" y2="43640"/>
                        <a14:backgroundMark x1="13231" y1="22149" x2="13231" y2="22149"/>
                        <a14:backgroundMark x1="13436" y1="25768" x2="13436" y2="25768"/>
                      </a14:backgroundRemoval>
                    </a14:imgEffect>
                  </a14:imgLayer>
                </a14:imgProps>
              </a:ext>
              <a:ext uri="{28A0092B-C50C-407E-A947-70E740481C1C}">
                <a14:useLocalDpi xmlns:a14="http://schemas.microsoft.com/office/drawing/2010/main" val="0"/>
              </a:ext>
            </a:extLst>
          </a:blip>
          <a:stretch>
            <a:fillRect/>
          </a:stretch>
        </p:blipFill>
        <p:spPr>
          <a:xfrm>
            <a:off x="0" y="481858"/>
            <a:ext cx="7240212" cy="6772381"/>
          </a:xfrm>
          <a:prstGeom prst="rect">
            <a:avLst/>
          </a:prstGeom>
        </p:spPr>
      </p:pic>
      <p:pic>
        <p:nvPicPr>
          <p:cNvPr id="5" name="Picture 4"/>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35165"/>
          <a:stretch/>
        </p:blipFill>
        <p:spPr>
          <a:xfrm>
            <a:off x="7386320" y="16256"/>
            <a:ext cx="4795520" cy="6841744"/>
          </a:xfrm>
          <a:prstGeom prst="rect">
            <a:avLst/>
          </a:prstGeom>
          <a:noFill/>
          <a:ln>
            <a:noFill/>
          </a:ln>
        </p:spPr>
      </p:pic>
      <p:sp>
        <p:nvSpPr>
          <p:cNvPr id="6" name="Rectangle 5"/>
          <p:cNvSpPr/>
          <p:nvPr/>
        </p:nvSpPr>
        <p:spPr>
          <a:xfrm>
            <a:off x="0" y="0"/>
            <a:ext cx="12181840" cy="6874256"/>
          </a:xfrm>
          <a:prstGeom prst="rect">
            <a:avLst/>
          </a:prstGeom>
          <a:gradFill flip="none" rotWithShape="1">
            <a:gsLst>
              <a:gs pos="0">
                <a:schemeClr val="tx2">
                  <a:lumMod val="75000"/>
                </a:schemeClr>
              </a:gs>
              <a:gs pos="3000">
                <a:srgbClr val="0404AA">
                  <a:alpha val="84000"/>
                </a:srgbClr>
              </a:gs>
              <a:gs pos="0">
                <a:schemeClr val="tx2">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 dirty="0"/>
          </a:p>
        </p:txBody>
      </p:sp>
      <p:sp>
        <p:nvSpPr>
          <p:cNvPr id="3" name="Rectangle 2"/>
          <p:cNvSpPr/>
          <p:nvPr/>
        </p:nvSpPr>
        <p:spPr>
          <a:xfrm>
            <a:off x="636270" y="1195259"/>
            <a:ext cx="10909300" cy="3231654"/>
          </a:xfrm>
          <a:prstGeom prst="rect">
            <a:avLst/>
          </a:prstGeom>
        </p:spPr>
        <p:txBody>
          <a:bodyPr wrap="square">
            <a:spAutoFit/>
          </a:bodyPr>
          <a:lstStyle/>
          <a:p>
            <a:pPr fontAlgn="base"/>
            <a:r>
              <a:rPr lang="en-US" sz="2400" b="0" i="0" dirty="0">
                <a:solidFill>
                  <a:schemeClr val="bg1"/>
                </a:solidFill>
                <a:effectLst/>
                <a:latin typeface="Roboto"/>
              </a:rPr>
              <a:t>Our Mission</a:t>
            </a:r>
          </a:p>
          <a:p>
            <a:pPr fontAlgn="base"/>
            <a:endParaRPr lang="en-US" sz="2400" b="0" i="0" dirty="0">
              <a:solidFill>
                <a:schemeClr val="bg1"/>
              </a:solidFill>
              <a:effectLst/>
              <a:latin typeface="Roboto"/>
            </a:endParaRPr>
          </a:p>
          <a:p>
            <a:pPr algn="ctr" fontAlgn="base"/>
            <a:r>
              <a:rPr lang="en-US" sz="2600" b="1" i="1" dirty="0">
                <a:solidFill>
                  <a:schemeClr val="bg1"/>
                </a:solidFill>
                <a:effectLst/>
                <a:latin typeface="inherit"/>
              </a:rPr>
              <a:t>Heritage University empowers a multi-cultural and inclusive student body to overcome the social, cultural, economic and geographic barriers that limit access to higher education. Rooted in the homeland of the Yakama Nation, we embrace transformational student-centered education that cultivates leadership and a commitment to the promotion of a more just society.</a:t>
            </a:r>
            <a:endParaRPr lang="en-US" sz="2600" b="0" i="0" dirty="0">
              <a:solidFill>
                <a:schemeClr val="bg1"/>
              </a:solidFill>
              <a:effectLst/>
              <a:latin typeface="Open Sans"/>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667842"/>
            <a:ext cx="3124200" cy="20828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4200" y="4667842"/>
            <a:ext cx="2082800" cy="208280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08603" y="4667842"/>
            <a:ext cx="2080631" cy="2082800"/>
          </a:xfrm>
          <a:prstGeom prst="rect">
            <a:avLst/>
          </a:prstGeom>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l="17091" r="24778" b="14967"/>
          <a:stretch/>
        </p:blipFill>
        <p:spPr>
          <a:xfrm>
            <a:off x="7289234" y="4667842"/>
            <a:ext cx="2135770" cy="2082800"/>
          </a:xfrm>
          <a:prstGeom prst="rect">
            <a:avLst/>
          </a:prstGeom>
        </p:spPr>
      </p:pic>
      <p:pic>
        <p:nvPicPr>
          <p:cNvPr id="15" name="Picture 14"/>
          <p:cNvPicPr>
            <a:picLocks noChangeAspect="1"/>
          </p:cNvPicPr>
          <p:nvPr/>
        </p:nvPicPr>
        <p:blipFill rotWithShape="1">
          <a:blip r:embed="rId10">
            <a:extLst>
              <a:ext uri="{28A0092B-C50C-407E-A947-70E740481C1C}">
                <a14:useLocalDpi xmlns:a14="http://schemas.microsoft.com/office/drawing/2010/main" val="0"/>
              </a:ext>
            </a:extLst>
          </a:blip>
          <a:srcRect t="13811" b="10847"/>
          <a:stretch/>
        </p:blipFill>
        <p:spPr>
          <a:xfrm>
            <a:off x="9425004" y="4673600"/>
            <a:ext cx="2756836" cy="2077042"/>
          </a:xfrm>
          <a:prstGeom prst="rect">
            <a:avLst/>
          </a:prstGeom>
        </p:spPr>
      </p:pic>
      <p:sp>
        <p:nvSpPr>
          <p:cNvPr id="16" name="Rounded Rectangular Callout 15"/>
          <p:cNvSpPr/>
          <p:nvPr/>
        </p:nvSpPr>
        <p:spPr>
          <a:xfrm>
            <a:off x="9097715" y="397187"/>
            <a:ext cx="2398659" cy="882743"/>
          </a:xfrm>
          <a:prstGeom prst="wedgeRoundRectCallout">
            <a:avLst>
              <a:gd name="adj1" fmla="val -50539"/>
              <a:gd name="adj2" fmla="val 116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it our mission statement?</a:t>
            </a:r>
          </a:p>
        </p:txBody>
      </p:sp>
    </p:spTree>
    <p:extLst>
      <p:ext uri="{BB962C8B-B14F-4D97-AF65-F5344CB8AC3E}">
        <p14:creationId xmlns:p14="http://schemas.microsoft.com/office/powerpoint/2010/main" val="259114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787078" y="312516"/>
          <a:ext cx="10116274" cy="625032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3"/>
          <p:cNvSpPr txBox="1"/>
          <p:nvPr/>
        </p:nvSpPr>
        <p:spPr>
          <a:xfrm>
            <a:off x="8026347" y="4454014"/>
            <a:ext cx="2028825" cy="439762"/>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a:solidFill>
                  <a:schemeClr val="tx1"/>
                </a:solidFill>
              </a:rPr>
              <a:t>73%</a:t>
            </a:r>
            <a:r>
              <a:rPr lang="en-US" sz="1800" baseline="0">
                <a:solidFill>
                  <a:schemeClr val="tx1"/>
                </a:solidFill>
              </a:rPr>
              <a:t> Retention</a:t>
            </a:r>
            <a:endParaRPr lang="en-US" sz="1800">
              <a:solidFill>
                <a:schemeClr val="tx1"/>
              </a:solidFill>
            </a:endParaRPr>
          </a:p>
        </p:txBody>
      </p:sp>
      <p:sp>
        <p:nvSpPr>
          <p:cNvPr id="6" name="Left Brace 5"/>
          <p:cNvSpPr/>
          <p:nvPr/>
        </p:nvSpPr>
        <p:spPr>
          <a:xfrm rot="5400000">
            <a:off x="8836089" y="4190348"/>
            <a:ext cx="409343" cy="2064774"/>
          </a:xfrm>
          <a:prstGeom prst="leftBrace">
            <a:avLst>
              <a:gd name="adj1" fmla="val 58333"/>
              <a:gd name="adj2" fmla="val 49317"/>
            </a:avLst>
          </a:prstGeom>
        </p:spPr>
        <p:style>
          <a:lnRef idx="3">
            <a:schemeClr val="accent5"/>
          </a:lnRef>
          <a:fillRef idx="0">
            <a:schemeClr val="accent5"/>
          </a:fillRef>
          <a:effectRef idx="2">
            <a:schemeClr val="accent5"/>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2" name="Rounded Rectangular Callout 1"/>
          <p:cNvSpPr/>
          <p:nvPr/>
        </p:nvSpPr>
        <p:spPr>
          <a:xfrm>
            <a:off x="9040759" y="312516"/>
            <a:ext cx="2882900" cy="1562100"/>
          </a:xfrm>
          <a:prstGeom prst="wedgeRoundRectCallout">
            <a:avLst>
              <a:gd name="adj1" fmla="val -41538"/>
              <a:gd name="adj2" fmla="val 917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Everyone is doing better, Are we getting better in general at retaining students?</a:t>
            </a:r>
          </a:p>
        </p:txBody>
      </p:sp>
    </p:spTree>
    <p:extLst>
      <p:ext uri="{BB962C8B-B14F-4D97-AF65-F5344CB8AC3E}">
        <p14:creationId xmlns:p14="http://schemas.microsoft.com/office/powerpoint/2010/main" val="413168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7396480" cy="6841744"/>
          </a:xfrm>
          <a:prstGeom prst="rect">
            <a:avLst/>
          </a:prstGeom>
          <a:noFill/>
          <a:ln>
            <a:noFill/>
          </a:ln>
        </p:spPr>
      </p:pic>
      <p:pic>
        <p:nvPicPr>
          <p:cNvPr id="7" name="Picture 6"/>
          <p:cNvPicPr>
            <a:picLocks noChangeAspect="1"/>
          </p:cNvPicPr>
          <p:nvPr/>
        </p:nvPicPr>
        <p:blipFill>
          <a:blip r:embed="rId4" cstate="print">
            <a:biLevel thresh="50000"/>
            <a:extLst>
              <a:ext uri="{BEBA8EAE-BF5A-486C-A8C5-ECC9F3942E4B}">
                <a14:imgProps xmlns:a14="http://schemas.microsoft.com/office/drawing/2010/main">
                  <a14:imgLayer r:embed="rId5">
                    <a14:imgEffect>
                      <a14:backgroundRemoval t="329" b="100000" l="0" r="100000">
                        <a14:foregroundMark x1="73128" y1="73026" x2="73128" y2="73026"/>
                        <a14:foregroundMark x1="63590" y1="78509" x2="63590" y2="78509"/>
                        <a14:foregroundMark x1="61026" y1="72259" x2="61026" y2="72259"/>
                        <a14:foregroundMark x1="58872" y1="74890" x2="58872" y2="74890"/>
                        <a14:foregroundMark x1="52821" y1="87500" x2="52821" y2="87500"/>
                        <a14:foregroundMark x1="28103" y1="48026" x2="28103" y2="48026"/>
                        <a14:foregroundMark x1="67077" y1="99671" x2="67077" y2="99671"/>
                        <a14:foregroundMark x1="4205" y1="33114" x2="4205" y2="33114"/>
                        <a14:foregroundMark x1="5538" y1="37829" x2="5538" y2="37829"/>
                        <a14:foregroundMark x1="6462" y1="31031" x2="6462" y2="31031"/>
                        <a14:foregroundMark x1="6462" y1="32237" x2="6462" y2="32237"/>
                        <a14:foregroundMark x1="12821" y1="20614" x2="12821" y2="20614"/>
                        <a14:foregroundMark x1="13026" y1="24890" x2="13026" y2="24890"/>
                        <a14:backgroundMark x1="34974" y1="60088" x2="34974" y2="60088"/>
                        <a14:backgroundMark x1="31487" y1="79276" x2="31487" y2="79276"/>
                        <a14:backgroundMark x1="30974" y1="78947" x2="30974" y2="78947"/>
                        <a14:backgroundMark x1="38974" y1="86184" x2="38974" y2="86184"/>
                        <a14:backgroundMark x1="20205" y1="80482" x2="20205" y2="80482"/>
                        <a14:backgroundMark x1="20410" y1="90241" x2="20410" y2="90241"/>
                        <a14:backgroundMark x1="70154" y1="84539" x2="70154" y2="84539"/>
                        <a14:backgroundMark x1="79590" y1="74232" x2="79590" y2="74232"/>
                        <a14:backgroundMark x1="80923" y1="73575" x2="80923" y2="73575"/>
                        <a14:backgroundMark x1="81231" y1="73246" x2="81231" y2="73246"/>
                        <a14:backgroundMark x1="63385" y1="75219" x2="63385" y2="75219"/>
                        <a14:backgroundMark x1="16615" y1="43092" x2="16615" y2="43092"/>
                        <a14:backgroundMark x1="6256" y1="40570" x2="6256" y2="40570"/>
                        <a14:backgroundMark x1="7590" y1="43640" x2="7590" y2="43640"/>
                        <a14:backgroundMark x1="13231" y1="22149" x2="13231" y2="22149"/>
                        <a14:backgroundMark x1="13436" y1="25768" x2="13436" y2="25768"/>
                      </a14:backgroundRemoval>
                    </a14:imgEffect>
                  </a14:imgLayer>
                </a14:imgProps>
              </a:ext>
              <a:ext uri="{28A0092B-C50C-407E-A947-70E740481C1C}">
                <a14:useLocalDpi xmlns:a14="http://schemas.microsoft.com/office/drawing/2010/main" val="0"/>
              </a:ext>
            </a:extLst>
          </a:blip>
          <a:stretch>
            <a:fillRect/>
          </a:stretch>
        </p:blipFill>
        <p:spPr>
          <a:xfrm>
            <a:off x="0" y="481858"/>
            <a:ext cx="7240212" cy="6772381"/>
          </a:xfrm>
          <a:prstGeom prst="rect">
            <a:avLst/>
          </a:prstGeom>
        </p:spPr>
      </p:pic>
      <p:pic>
        <p:nvPicPr>
          <p:cNvPr id="5" name="Picture 4"/>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35165"/>
          <a:stretch/>
        </p:blipFill>
        <p:spPr>
          <a:xfrm>
            <a:off x="7386320" y="16256"/>
            <a:ext cx="4795520" cy="6841744"/>
          </a:xfrm>
          <a:prstGeom prst="rect">
            <a:avLst/>
          </a:prstGeom>
          <a:noFill/>
          <a:ln>
            <a:noFill/>
          </a:ln>
        </p:spPr>
      </p:pic>
      <p:sp>
        <p:nvSpPr>
          <p:cNvPr id="6" name="Rectangle 5"/>
          <p:cNvSpPr/>
          <p:nvPr/>
        </p:nvSpPr>
        <p:spPr>
          <a:xfrm>
            <a:off x="0" y="0"/>
            <a:ext cx="12181840" cy="6874256"/>
          </a:xfrm>
          <a:prstGeom prst="rect">
            <a:avLst/>
          </a:prstGeom>
          <a:gradFill flip="none" rotWithShape="1">
            <a:gsLst>
              <a:gs pos="0">
                <a:schemeClr val="tx2">
                  <a:lumMod val="75000"/>
                </a:schemeClr>
              </a:gs>
              <a:gs pos="3000">
                <a:srgbClr val="0404AA">
                  <a:alpha val="84000"/>
                </a:srgbClr>
              </a:gs>
              <a:gs pos="0">
                <a:schemeClr val="tx2">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 dirty="0"/>
          </a:p>
        </p:txBody>
      </p:sp>
      <p:pic>
        <p:nvPicPr>
          <p:cNvPr id="1026" name="Picture 2" descr="Image may contain: 14 people, people smiling, people standing"/>
          <p:cNvPicPr>
            <a:picLocks noChangeAspect="1" noChangeArrowheads="1"/>
          </p:cNvPicPr>
          <p:nvPr/>
        </p:nvPicPr>
        <p:blipFill rotWithShape="1">
          <a:blip r:embed="rId6">
            <a:extLst>
              <a:ext uri="{28A0092B-C50C-407E-A947-70E740481C1C}">
                <a14:useLocalDpi xmlns:a14="http://schemas.microsoft.com/office/drawing/2010/main" val="0"/>
              </a:ext>
            </a:extLst>
          </a:blip>
          <a:srcRect t="28386" b="17838"/>
          <a:stretch/>
        </p:blipFill>
        <p:spPr bwMode="auto">
          <a:xfrm>
            <a:off x="0" y="481858"/>
            <a:ext cx="8848421" cy="356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3 people, people smil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2588" y="2202491"/>
            <a:ext cx="4639252" cy="4639253"/>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620659" y="4721098"/>
            <a:ext cx="2882900" cy="1562100"/>
          </a:xfrm>
          <a:prstGeom prst="wedgeRoundRectCallout">
            <a:avLst>
              <a:gd name="adj1" fmla="val 47890"/>
              <a:gd name="adj2" fmla="val -1017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 allowed for Greeks to begin in 2013.  Maybe our fraternities and sororities are helping to retain more male students?</a:t>
            </a:r>
          </a:p>
        </p:txBody>
      </p:sp>
    </p:spTree>
    <p:extLst>
      <p:ext uri="{BB962C8B-B14F-4D97-AF65-F5344CB8AC3E}">
        <p14:creationId xmlns:p14="http://schemas.microsoft.com/office/powerpoint/2010/main" val="318518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7396480" cy="6841744"/>
          </a:xfrm>
          <a:prstGeom prst="rect">
            <a:avLst/>
          </a:prstGeom>
          <a:noFill/>
          <a:ln>
            <a:noFill/>
          </a:ln>
        </p:spPr>
      </p:pic>
      <p:pic>
        <p:nvPicPr>
          <p:cNvPr id="7" name="Picture 6"/>
          <p:cNvPicPr>
            <a:picLocks noChangeAspect="1"/>
          </p:cNvPicPr>
          <p:nvPr/>
        </p:nvPicPr>
        <p:blipFill>
          <a:blip r:embed="rId4" cstate="print">
            <a:biLevel thresh="50000"/>
            <a:extLst>
              <a:ext uri="{BEBA8EAE-BF5A-486C-A8C5-ECC9F3942E4B}">
                <a14:imgProps xmlns:a14="http://schemas.microsoft.com/office/drawing/2010/main">
                  <a14:imgLayer r:embed="rId5">
                    <a14:imgEffect>
                      <a14:backgroundRemoval t="329" b="100000" l="0" r="100000">
                        <a14:foregroundMark x1="73128" y1="73026" x2="73128" y2="73026"/>
                        <a14:foregroundMark x1="63590" y1="78509" x2="63590" y2="78509"/>
                        <a14:foregroundMark x1="61026" y1="72259" x2="61026" y2="72259"/>
                        <a14:foregroundMark x1="58872" y1="74890" x2="58872" y2="74890"/>
                        <a14:foregroundMark x1="52821" y1="87500" x2="52821" y2="87500"/>
                        <a14:foregroundMark x1="28103" y1="48026" x2="28103" y2="48026"/>
                        <a14:foregroundMark x1="67077" y1="99671" x2="67077" y2="99671"/>
                        <a14:foregroundMark x1="4205" y1="33114" x2="4205" y2="33114"/>
                        <a14:foregroundMark x1="5538" y1="37829" x2="5538" y2="37829"/>
                        <a14:foregroundMark x1="6462" y1="31031" x2="6462" y2="31031"/>
                        <a14:foregroundMark x1="6462" y1="32237" x2="6462" y2="32237"/>
                        <a14:foregroundMark x1="12821" y1="20614" x2="12821" y2="20614"/>
                        <a14:foregroundMark x1="13026" y1="24890" x2="13026" y2="24890"/>
                        <a14:backgroundMark x1="34974" y1="60088" x2="34974" y2="60088"/>
                        <a14:backgroundMark x1="31487" y1="79276" x2="31487" y2="79276"/>
                        <a14:backgroundMark x1="30974" y1="78947" x2="30974" y2="78947"/>
                        <a14:backgroundMark x1="38974" y1="86184" x2="38974" y2="86184"/>
                        <a14:backgroundMark x1="20205" y1="80482" x2="20205" y2="80482"/>
                        <a14:backgroundMark x1="20410" y1="90241" x2="20410" y2="90241"/>
                        <a14:backgroundMark x1="70154" y1="84539" x2="70154" y2="84539"/>
                        <a14:backgroundMark x1="79590" y1="74232" x2="79590" y2="74232"/>
                        <a14:backgroundMark x1="80923" y1="73575" x2="80923" y2="73575"/>
                        <a14:backgroundMark x1="81231" y1="73246" x2="81231" y2="73246"/>
                        <a14:backgroundMark x1="63385" y1="75219" x2="63385" y2="75219"/>
                        <a14:backgroundMark x1="16615" y1="43092" x2="16615" y2="43092"/>
                        <a14:backgroundMark x1="6256" y1="40570" x2="6256" y2="40570"/>
                        <a14:backgroundMark x1="7590" y1="43640" x2="7590" y2="43640"/>
                        <a14:backgroundMark x1="13231" y1="22149" x2="13231" y2="22149"/>
                        <a14:backgroundMark x1="13436" y1="25768" x2="13436" y2="25768"/>
                      </a14:backgroundRemoval>
                    </a14:imgEffect>
                  </a14:imgLayer>
                </a14:imgProps>
              </a:ext>
              <a:ext uri="{28A0092B-C50C-407E-A947-70E740481C1C}">
                <a14:useLocalDpi xmlns:a14="http://schemas.microsoft.com/office/drawing/2010/main" val="0"/>
              </a:ext>
            </a:extLst>
          </a:blip>
          <a:stretch>
            <a:fillRect/>
          </a:stretch>
        </p:blipFill>
        <p:spPr>
          <a:xfrm>
            <a:off x="0" y="481858"/>
            <a:ext cx="7240212" cy="6772381"/>
          </a:xfrm>
          <a:prstGeom prst="rect">
            <a:avLst/>
          </a:prstGeom>
        </p:spPr>
      </p:pic>
      <p:pic>
        <p:nvPicPr>
          <p:cNvPr id="5" name="Picture 4"/>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35165"/>
          <a:stretch/>
        </p:blipFill>
        <p:spPr>
          <a:xfrm>
            <a:off x="7386320" y="16256"/>
            <a:ext cx="4795520" cy="6841744"/>
          </a:xfrm>
          <a:prstGeom prst="rect">
            <a:avLst/>
          </a:prstGeom>
          <a:noFill/>
          <a:ln>
            <a:noFill/>
          </a:ln>
        </p:spPr>
      </p:pic>
      <p:sp>
        <p:nvSpPr>
          <p:cNvPr id="6" name="Rectangle 5"/>
          <p:cNvSpPr/>
          <p:nvPr/>
        </p:nvSpPr>
        <p:spPr>
          <a:xfrm>
            <a:off x="0" y="0"/>
            <a:ext cx="12181840" cy="6874256"/>
          </a:xfrm>
          <a:prstGeom prst="rect">
            <a:avLst/>
          </a:prstGeom>
          <a:gradFill flip="none" rotWithShape="1">
            <a:gsLst>
              <a:gs pos="0">
                <a:schemeClr val="tx2">
                  <a:lumMod val="75000"/>
                </a:schemeClr>
              </a:gs>
              <a:gs pos="3000">
                <a:srgbClr val="0404AA">
                  <a:alpha val="84000"/>
                </a:srgbClr>
              </a:gs>
              <a:gs pos="0">
                <a:schemeClr val="tx2">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 dirty="0"/>
          </a:p>
        </p:txBody>
      </p:sp>
      <p:sp>
        <p:nvSpPr>
          <p:cNvPr id="2" name="Rectangle 1"/>
          <p:cNvSpPr/>
          <p:nvPr/>
        </p:nvSpPr>
        <p:spPr>
          <a:xfrm>
            <a:off x="5702081" y="214181"/>
            <a:ext cx="6204558" cy="28522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06088" y="407350"/>
            <a:ext cx="5859903" cy="2444080"/>
          </a:xfrm>
          <a:prstGeom prst="rect">
            <a:avLst/>
          </a:prstGeom>
        </p:spPr>
      </p:pic>
      <p:sp>
        <p:nvSpPr>
          <p:cNvPr id="9" name="TextBox 8"/>
          <p:cNvSpPr txBox="1"/>
          <p:nvPr/>
        </p:nvSpPr>
        <p:spPr>
          <a:xfrm>
            <a:off x="444098" y="476094"/>
            <a:ext cx="4216802" cy="6124754"/>
          </a:xfrm>
          <a:prstGeom prst="rect">
            <a:avLst/>
          </a:prstGeom>
          <a:noFill/>
        </p:spPr>
        <p:txBody>
          <a:bodyPr wrap="square" rtlCol="0">
            <a:spAutoFit/>
          </a:bodyPr>
          <a:lstStyle/>
          <a:p>
            <a:r>
              <a:rPr lang="en-US" sz="2800" b="1" dirty="0">
                <a:solidFill>
                  <a:schemeClr val="bg1"/>
                </a:solidFill>
              </a:rPr>
              <a:t>Issues/Challenges</a:t>
            </a:r>
          </a:p>
          <a:p>
            <a:pPr marL="342900" indent="-342900">
              <a:buFont typeface="Arial" panose="020B0604020202020204" pitchFamily="34" charset="0"/>
              <a:buChar char="•"/>
            </a:pPr>
            <a:r>
              <a:rPr lang="en-US" sz="2800" dirty="0">
                <a:solidFill>
                  <a:schemeClr val="bg1"/>
                </a:solidFill>
              </a:rPr>
              <a:t>Child Care</a:t>
            </a:r>
          </a:p>
          <a:p>
            <a:pPr marL="342900" indent="-342900">
              <a:buFont typeface="Arial" panose="020B0604020202020204" pitchFamily="34" charset="0"/>
              <a:buChar char="•"/>
            </a:pPr>
            <a:r>
              <a:rPr lang="en-US" sz="2800" dirty="0">
                <a:solidFill>
                  <a:schemeClr val="bg1"/>
                </a:solidFill>
              </a:rPr>
              <a:t>Transportation</a:t>
            </a:r>
          </a:p>
          <a:p>
            <a:pPr marL="342900" indent="-342900">
              <a:buFont typeface="Arial" panose="020B0604020202020204" pitchFamily="34" charset="0"/>
              <a:buChar char="•"/>
            </a:pPr>
            <a:r>
              <a:rPr lang="en-US" sz="2800" dirty="0">
                <a:solidFill>
                  <a:schemeClr val="bg1"/>
                </a:solidFill>
              </a:rPr>
              <a:t>Failing Assignments</a:t>
            </a:r>
          </a:p>
          <a:p>
            <a:pPr marL="342900" indent="-342900">
              <a:buFont typeface="Arial" panose="020B0604020202020204" pitchFamily="34" charset="0"/>
              <a:buChar char="•"/>
            </a:pPr>
            <a:r>
              <a:rPr lang="en-US" sz="2800" dirty="0">
                <a:solidFill>
                  <a:schemeClr val="bg1"/>
                </a:solidFill>
              </a:rPr>
              <a:t>Bills/Gas Money</a:t>
            </a:r>
          </a:p>
          <a:p>
            <a:pPr marL="342900" indent="-342900">
              <a:buFont typeface="Arial" panose="020B0604020202020204" pitchFamily="34" charset="0"/>
              <a:buChar char="•"/>
            </a:pPr>
            <a:r>
              <a:rPr lang="en-US" sz="2800" dirty="0">
                <a:solidFill>
                  <a:schemeClr val="bg1"/>
                </a:solidFill>
              </a:rPr>
              <a:t>No books</a:t>
            </a:r>
          </a:p>
          <a:p>
            <a:pPr marL="342900" indent="-342900">
              <a:buFont typeface="Arial" panose="020B0604020202020204" pitchFamily="34" charset="0"/>
              <a:buChar char="•"/>
            </a:pPr>
            <a:r>
              <a:rPr lang="en-US" sz="2800" dirty="0">
                <a:solidFill>
                  <a:schemeClr val="bg1"/>
                </a:solidFill>
              </a:rPr>
              <a:t>Working 40 hrs. </a:t>
            </a:r>
            <a:r>
              <a:rPr lang="en-US" sz="2800" dirty="0" err="1">
                <a:solidFill>
                  <a:schemeClr val="bg1"/>
                </a:solidFill>
              </a:rPr>
              <a:t>wk</a:t>
            </a:r>
            <a:endParaRPr lang="en-US" sz="2800" dirty="0">
              <a:solidFill>
                <a:schemeClr val="bg1"/>
              </a:solidFill>
            </a:endParaRPr>
          </a:p>
          <a:p>
            <a:pPr marL="342900" indent="-342900">
              <a:buFont typeface="Arial" panose="020B0604020202020204" pitchFamily="34" charset="0"/>
              <a:buChar char="•"/>
            </a:pPr>
            <a:r>
              <a:rPr lang="en-US" sz="2800" dirty="0">
                <a:solidFill>
                  <a:schemeClr val="bg1"/>
                </a:solidFill>
              </a:rPr>
              <a:t>Pregnancy</a:t>
            </a:r>
          </a:p>
          <a:p>
            <a:pPr marL="342900" indent="-342900">
              <a:buFont typeface="Arial" panose="020B0604020202020204" pitchFamily="34" charset="0"/>
              <a:buChar char="•"/>
            </a:pPr>
            <a:r>
              <a:rPr lang="en-US" sz="2800" dirty="0">
                <a:solidFill>
                  <a:schemeClr val="bg1"/>
                </a:solidFill>
              </a:rPr>
              <a:t>Death in the family</a:t>
            </a:r>
          </a:p>
          <a:p>
            <a:pPr marL="342900" indent="-342900">
              <a:buFont typeface="Arial" panose="020B0604020202020204" pitchFamily="34" charset="0"/>
              <a:buChar char="•"/>
            </a:pPr>
            <a:r>
              <a:rPr lang="en-US" sz="2800" dirty="0">
                <a:solidFill>
                  <a:schemeClr val="bg1"/>
                </a:solidFill>
              </a:rPr>
              <a:t>Directionless</a:t>
            </a:r>
          </a:p>
          <a:p>
            <a:pPr marL="342900" indent="-342900">
              <a:buFont typeface="Arial" panose="020B0604020202020204" pitchFamily="34" charset="0"/>
              <a:buChar char="•"/>
            </a:pPr>
            <a:r>
              <a:rPr lang="en-US" sz="2800" dirty="0">
                <a:solidFill>
                  <a:schemeClr val="bg1"/>
                </a:solidFill>
              </a:rPr>
              <a:t>Family support</a:t>
            </a:r>
          </a:p>
          <a:p>
            <a:pPr marL="342900" indent="-342900">
              <a:buFont typeface="Arial" panose="020B0604020202020204" pitchFamily="34" charset="0"/>
              <a:buChar char="•"/>
            </a:pPr>
            <a:r>
              <a:rPr lang="en-US" sz="2800" dirty="0">
                <a:solidFill>
                  <a:schemeClr val="bg1"/>
                </a:solidFill>
              </a:rPr>
              <a:t>Mental Health Issues</a:t>
            </a:r>
          </a:p>
          <a:p>
            <a:pPr marL="342900" indent="-342900">
              <a:buFont typeface="Arial" panose="020B0604020202020204" pitchFamily="34" charset="0"/>
              <a:buChar char="•"/>
            </a:pPr>
            <a:r>
              <a:rPr lang="en-US" sz="2800" dirty="0">
                <a:solidFill>
                  <a:schemeClr val="bg1"/>
                </a:solidFill>
              </a:rPr>
              <a:t>Hunger / Homeless</a:t>
            </a:r>
          </a:p>
          <a:p>
            <a:pPr marL="342900" indent="-342900">
              <a:buFont typeface="Arial" panose="020B0604020202020204" pitchFamily="34" charset="0"/>
              <a:buChar char="•"/>
            </a:pPr>
            <a:endParaRPr lang="en-US" sz="2800" dirty="0">
              <a:solidFill>
                <a:schemeClr val="bg1"/>
              </a:solidFill>
            </a:endParaRPr>
          </a:p>
        </p:txBody>
      </p:sp>
      <p:sp>
        <p:nvSpPr>
          <p:cNvPr id="3" name="Right Arrow 2"/>
          <p:cNvSpPr/>
          <p:nvPr/>
        </p:nvSpPr>
        <p:spPr>
          <a:xfrm>
            <a:off x="3334790" y="507844"/>
            <a:ext cx="221909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6637666" y="3299428"/>
            <a:ext cx="855899"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04998" y="4049536"/>
            <a:ext cx="5919227" cy="2246769"/>
          </a:xfrm>
          <a:prstGeom prst="rect">
            <a:avLst/>
          </a:prstGeom>
          <a:noFill/>
        </p:spPr>
        <p:txBody>
          <a:bodyPr wrap="square" rtlCol="0">
            <a:spAutoFit/>
          </a:bodyPr>
          <a:lstStyle/>
          <a:p>
            <a:r>
              <a:rPr lang="en-US" sz="2800" b="1" dirty="0">
                <a:solidFill>
                  <a:schemeClr val="bg1"/>
                </a:solidFill>
              </a:rPr>
              <a:t>Personalized Support</a:t>
            </a:r>
          </a:p>
          <a:p>
            <a:pPr marL="342900" indent="-342900">
              <a:buFont typeface="Arial" panose="020B0604020202020204" pitchFamily="34" charset="0"/>
              <a:buChar char="•"/>
            </a:pPr>
            <a:r>
              <a:rPr lang="en-US" sz="2800" dirty="0">
                <a:solidFill>
                  <a:schemeClr val="bg1"/>
                </a:solidFill>
              </a:rPr>
              <a:t>Emergency Funding </a:t>
            </a:r>
          </a:p>
          <a:p>
            <a:pPr marL="342900" indent="-342900">
              <a:buFont typeface="Arial" panose="020B0604020202020204" pitchFamily="34" charset="0"/>
              <a:buChar char="•"/>
            </a:pPr>
            <a:r>
              <a:rPr lang="en-US" sz="2800" dirty="0">
                <a:solidFill>
                  <a:schemeClr val="bg1"/>
                </a:solidFill>
              </a:rPr>
              <a:t>Food or clothing</a:t>
            </a:r>
          </a:p>
          <a:p>
            <a:pPr marL="342900" indent="-342900">
              <a:buFont typeface="Arial" panose="020B0604020202020204" pitchFamily="34" charset="0"/>
              <a:buChar char="•"/>
            </a:pPr>
            <a:r>
              <a:rPr lang="en-US" sz="2800" dirty="0">
                <a:solidFill>
                  <a:schemeClr val="bg1"/>
                </a:solidFill>
              </a:rPr>
              <a:t>Transportation support</a:t>
            </a:r>
          </a:p>
          <a:p>
            <a:pPr marL="342900" indent="-342900">
              <a:buFont typeface="Arial" panose="020B0604020202020204" pitchFamily="34" charset="0"/>
              <a:buChar char="•"/>
            </a:pPr>
            <a:r>
              <a:rPr lang="en-US" sz="2800" dirty="0">
                <a:solidFill>
                  <a:schemeClr val="bg1"/>
                </a:solidFill>
              </a:rPr>
              <a:t>Counseling services</a:t>
            </a:r>
          </a:p>
        </p:txBody>
      </p:sp>
      <p:sp>
        <p:nvSpPr>
          <p:cNvPr id="13" name="Rounded Rectangular Callout 12"/>
          <p:cNvSpPr/>
          <p:nvPr/>
        </p:nvSpPr>
        <p:spPr>
          <a:xfrm>
            <a:off x="9153859" y="3375524"/>
            <a:ext cx="2816280" cy="2479175"/>
          </a:xfrm>
          <a:prstGeom prst="wedgeRoundRectCallout">
            <a:avLst>
              <a:gd name="adj1" fmla="val -74230"/>
              <a:gd name="adj2" fmla="val -138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 offers a robust advocacy program that send early alerts to staff in the Office of Student Affairs, perhaps our work with males students is paying off</a:t>
            </a:r>
          </a:p>
        </p:txBody>
      </p:sp>
    </p:spTree>
    <p:extLst>
      <p:ext uri="{BB962C8B-B14F-4D97-AF65-F5344CB8AC3E}">
        <p14:creationId xmlns:p14="http://schemas.microsoft.com/office/powerpoint/2010/main" val="1866728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3125"/>
            <a:ext cx="10515600" cy="1325563"/>
          </a:xfrm>
        </p:spPr>
        <p:txBody>
          <a:bodyPr>
            <a:normAutofit/>
          </a:bodyPr>
          <a:lstStyle/>
          <a:p>
            <a:r>
              <a:rPr lang="en-US" dirty="0"/>
              <a:t>Mother’s and Father’s</a:t>
            </a:r>
            <a:br>
              <a:rPr lang="en-US" dirty="0"/>
            </a:br>
            <a:r>
              <a:rPr lang="en-US" dirty="0"/>
              <a:t>Highest Level of Education</a:t>
            </a:r>
          </a:p>
        </p:txBody>
      </p:sp>
      <p:graphicFrame>
        <p:nvGraphicFramePr>
          <p:cNvPr id="5" name="Table 4"/>
          <p:cNvGraphicFramePr>
            <a:graphicFrameLocks noGrp="1"/>
          </p:cNvGraphicFramePr>
          <p:nvPr>
            <p:extLst>
              <p:ext uri="{D42A27DB-BD31-4B8C-83A1-F6EECF244321}">
                <p14:modId xmlns:p14="http://schemas.microsoft.com/office/powerpoint/2010/main" val="1954421645"/>
              </p:ext>
            </p:extLst>
          </p:nvPr>
        </p:nvGraphicFramePr>
        <p:xfrm>
          <a:off x="838200" y="2595562"/>
          <a:ext cx="10617199" cy="3795078"/>
        </p:xfrm>
        <a:graphic>
          <a:graphicData uri="http://schemas.openxmlformats.org/drawingml/2006/table">
            <a:tbl>
              <a:tblPr firstRow="1" bandRow="1">
                <a:tableStyleId>{5C22544A-7EE6-4342-B048-85BDC9FD1C3A}</a:tableStyleId>
              </a:tblPr>
              <a:tblGrid>
                <a:gridCol w="7264399">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370840">
                <a:tc>
                  <a:txBody>
                    <a:bodyPr/>
                    <a:lstStyle/>
                    <a:p>
                      <a:r>
                        <a:rPr lang="en-US" sz="2000" dirty="0"/>
                        <a:t>Question</a:t>
                      </a:r>
                      <a:r>
                        <a:rPr lang="en-US" sz="2000" baseline="0" dirty="0"/>
                        <a:t> to first year students</a:t>
                      </a:r>
                      <a:endParaRPr lang="en-US" sz="2000" dirty="0"/>
                    </a:p>
                  </a:txBody>
                  <a:tcPr/>
                </a:tc>
                <a:tc>
                  <a:txBody>
                    <a:bodyPr/>
                    <a:lstStyle/>
                    <a:p>
                      <a:r>
                        <a:rPr lang="en-US" sz="2000" dirty="0"/>
                        <a:t>Mother</a:t>
                      </a:r>
                    </a:p>
                  </a:txBody>
                  <a:tcPr/>
                </a:tc>
                <a:tc>
                  <a:txBody>
                    <a:bodyPr/>
                    <a:lstStyle/>
                    <a:p>
                      <a:r>
                        <a:rPr lang="en-US" sz="2000" dirty="0"/>
                        <a:t>Father</a:t>
                      </a:r>
                    </a:p>
                  </a:txBody>
                  <a:tcPr/>
                </a:tc>
                <a:extLst>
                  <a:ext uri="{0D108BD9-81ED-4DB2-BD59-A6C34878D82A}">
                    <a16:rowId xmlns:a16="http://schemas.microsoft.com/office/drawing/2014/main" val="10000"/>
                  </a:ext>
                </a:extLst>
              </a:tr>
              <a:tr h="370840">
                <a:tc>
                  <a:txBody>
                    <a:bodyPr/>
                    <a:lstStyle/>
                    <a:p>
                      <a:r>
                        <a:rPr lang="en-US" sz="2000" dirty="0"/>
                        <a:t>Eight (8) years or less of elementary school </a:t>
                      </a:r>
                    </a:p>
                  </a:txBody>
                  <a:tcPr/>
                </a:tc>
                <a:tc>
                  <a:txBody>
                    <a:bodyPr/>
                    <a:lstStyle/>
                    <a:p>
                      <a:r>
                        <a:rPr lang="en-US" sz="2000" dirty="0"/>
                        <a:t>10.2% </a:t>
                      </a:r>
                    </a:p>
                  </a:txBody>
                  <a:tcPr/>
                </a:tc>
                <a:tc>
                  <a:txBody>
                    <a:bodyPr/>
                    <a:lstStyle/>
                    <a:p>
                      <a:r>
                        <a:rPr lang="en-US" sz="2000" dirty="0"/>
                        <a:t>41.5%</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Some high school but no diploma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39.5 %</a:t>
                      </a:r>
                    </a:p>
                  </a:txBody>
                  <a:tcPr/>
                </a:tc>
                <a:tc>
                  <a:txBody>
                    <a:bodyPr/>
                    <a:lstStyle/>
                    <a:p>
                      <a:r>
                        <a:rPr lang="en-US" sz="2000" dirty="0"/>
                        <a:t>17.7%</a:t>
                      </a:r>
                    </a:p>
                  </a:txBody>
                  <a:tcPr/>
                </a:tc>
                <a:extLst>
                  <a:ext uri="{0D108BD9-81ED-4DB2-BD59-A6C34878D82A}">
                    <a16:rowId xmlns:a16="http://schemas.microsoft.com/office/drawing/2014/main" val="10002"/>
                  </a:ext>
                </a:extLst>
              </a:tr>
              <a:tr h="411798">
                <a:tc>
                  <a:txBody>
                    <a:bodyPr/>
                    <a:lstStyle/>
                    <a:p>
                      <a:r>
                        <a:rPr lang="en-US" sz="2000" dirty="0"/>
                        <a:t>A high school diploma or equivalent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17.0 %</a:t>
                      </a:r>
                    </a:p>
                  </a:txBody>
                  <a:tcPr/>
                </a:tc>
                <a:tc>
                  <a:txBody>
                    <a:bodyPr/>
                    <a:lstStyle/>
                    <a:p>
                      <a:r>
                        <a:rPr lang="en-US" sz="2000" dirty="0"/>
                        <a:t>15.0%</a:t>
                      </a:r>
                    </a:p>
                  </a:txBody>
                  <a:tcPr/>
                </a:tc>
                <a:extLst>
                  <a:ext uri="{0D108BD9-81ED-4DB2-BD59-A6C34878D82A}">
                    <a16:rowId xmlns:a16="http://schemas.microsoft.com/office/drawing/2014/main" val="10003"/>
                  </a:ext>
                </a:extLst>
              </a:tr>
              <a:tr h="370840">
                <a:tc>
                  <a:txBody>
                    <a:bodyPr/>
                    <a:lstStyle/>
                    <a:p>
                      <a:r>
                        <a:rPr lang="en-US" sz="2000" dirty="0"/>
                        <a:t>1 to 3 years of college (including study at a technical, community, or junior college) </a:t>
                      </a:r>
                    </a:p>
                  </a:txBody>
                  <a:tcPr/>
                </a:tc>
                <a:tc>
                  <a:txBody>
                    <a:bodyPr/>
                    <a:lstStyle/>
                    <a:p>
                      <a:r>
                        <a:rPr lang="en-US" sz="2000" dirty="0"/>
                        <a:t>8.2%</a:t>
                      </a:r>
                    </a:p>
                  </a:txBody>
                  <a:tcPr/>
                </a:tc>
                <a:tc>
                  <a:txBody>
                    <a:bodyPr/>
                    <a:lstStyle/>
                    <a:p>
                      <a:r>
                        <a:rPr lang="en-US" sz="2000" dirty="0"/>
                        <a:t>3.3%</a:t>
                      </a:r>
                    </a:p>
                  </a:txBody>
                  <a:tcPr/>
                </a:tc>
                <a:extLst>
                  <a:ext uri="{0D108BD9-81ED-4DB2-BD59-A6C34878D82A}">
                    <a16:rowId xmlns:a16="http://schemas.microsoft.com/office/drawing/2014/main" val="10004"/>
                  </a:ext>
                </a:extLst>
              </a:tr>
              <a:tr h="370840">
                <a:tc>
                  <a:txBody>
                    <a:bodyPr/>
                    <a:lstStyle/>
                    <a:p>
                      <a:r>
                        <a:rPr lang="en-US" sz="2000" dirty="0"/>
                        <a:t>A 4-year undergraduate college degree (bachelor’s degree) </a:t>
                      </a:r>
                    </a:p>
                  </a:txBody>
                  <a:tcPr/>
                </a:tc>
                <a:tc>
                  <a:txBody>
                    <a:bodyPr/>
                    <a:lstStyle/>
                    <a:p>
                      <a:r>
                        <a:rPr lang="en-US" sz="2000" dirty="0"/>
                        <a:t>0.7%</a:t>
                      </a:r>
                    </a:p>
                  </a:txBody>
                  <a:tcPr/>
                </a:tc>
                <a:tc>
                  <a:txBody>
                    <a:bodyPr/>
                    <a:lstStyle/>
                    <a:p>
                      <a:r>
                        <a:rPr lang="en-US" sz="2000" dirty="0"/>
                        <a:t>0.7%</a:t>
                      </a:r>
                    </a:p>
                  </a:txBody>
                  <a:tcPr/>
                </a:tc>
                <a:extLst>
                  <a:ext uri="{0D108BD9-81ED-4DB2-BD59-A6C34878D82A}">
                    <a16:rowId xmlns:a16="http://schemas.microsoft.com/office/drawing/2014/main" val="10005"/>
                  </a:ext>
                </a:extLst>
              </a:tr>
              <a:tr h="370840">
                <a:tc>
                  <a:txBody>
                    <a:bodyPr/>
                    <a:lstStyle/>
                    <a:p>
                      <a:r>
                        <a:rPr lang="en-US" sz="2000" dirty="0"/>
                        <a:t>A master's degree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3.4 %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0.7%</a:t>
                      </a:r>
                    </a:p>
                  </a:txBody>
                  <a:tcPr/>
                </a:tc>
                <a:extLst>
                  <a:ext uri="{0D108BD9-81ED-4DB2-BD59-A6C34878D82A}">
                    <a16:rowId xmlns:a16="http://schemas.microsoft.com/office/drawing/2014/main" val="10006"/>
                  </a:ext>
                </a:extLst>
              </a:tr>
              <a:tr h="370840">
                <a:tc>
                  <a:txBody>
                    <a:bodyPr/>
                    <a:lstStyle/>
                    <a:p>
                      <a:r>
                        <a:rPr lang="en-US" sz="2000" dirty="0"/>
                        <a:t>A professional degree (medicine, dentistry, law, philosophy, or other similar degrees)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0%</a:t>
                      </a:r>
                    </a:p>
                  </a:txBody>
                  <a:tcPr/>
                </a:tc>
                <a:extLst>
                  <a:ext uri="{0D108BD9-81ED-4DB2-BD59-A6C34878D82A}">
                    <a16:rowId xmlns:a16="http://schemas.microsoft.com/office/drawing/2014/main" val="10007"/>
                  </a:ext>
                </a:extLst>
              </a:tr>
            </a:tbl>
          </a:graphicData>
        </a:graphic>
      </p:graphicFrame>
      <p:sp>
        <p:nvSpPr>
          <p:cNvPr id="4" name="Rounded Rectangular Callout 3"/>
          <p:cNvSpPr/>
          <p:nvPr/>
        </p:nvSpPr>
        <p:spPr>
          <a:xfrm>
            <a:off x="8204200" y="312516"/>
            <a:ext cx="3719459" cy="1562100"/>
          </a:xfrm>
          <a:prstGeom prst="wedgeRoundRectCallout">
            <a:avLst>
              <a:gd name="adj1" fmla="val -41538"/>
              <a:gd name="adj2" fmla="val 917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Each year we conduct the College Success Inventor survey during New Student Orientation, maybe we understand the barriers our students face?</a:t>
            </a:r>
          </a:p>
        </p:txBody>
      </p:sp>
    </p:spTree>
    <p:extLst>
      <p:ext uri="{BB962C8B-B14F-4D97-AF65-F5344CB8AC3E}">
        <p14:creationId xmlns:p14="http://schemas.microsoft.com/office/powerpoint/2010/main" val="2153243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2152</TotalTime>
  <Words>827</Words>
  <Application>Microsoft Office PowerPoint</Application>
  <PresentationFormat>Widescreen</PresentationFormat>
  <Paragraphs>149</Paragraphs>
  <Slides>14</Slides>
  <Notes>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Century Gothic</vt:lpstr>
      <vt:lpstr>inherit</vt:lpstr>
      <vt:lpstr>Open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Mother’s and Father’s Highest Level of Education</vt:lpstr>
      <vt:lpstr>PowerPoint Presentation</vt:lpstr>
      <vt:lpstr>PowerPoint Presentation</vt:lpstr>
      <vt:lpstr>Themes from our focus group discussion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 Melissa</dc:creator>
  <cp:lastModifiedBy>Ann Landis</cp:lastModifiedBy>
  <cp:revision>12</cp:revision>
  <dcterms:created xsi:type="dcterms:W3CDTF">2019-02-25T06:33:06Z</dcterms:created>
  <dcterms:modified xsi:type="dcterms:W3CDTF">2019-03-12T13:21:33Z</dcterms:modified>
</cp:coreProperties>
</file>