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handoutMasterIdLst>
    <p:handoutMasterId r:id="rId14"/>
  </p:handoutMasterIdLst>
  <p:sldIdLst>
    <p:sldId id="256" r:id="rId5"/>
    <p:sldId id="257" r:id="rId6"/>
    <p:sldId id="263" r:id="rId7"/>
    <p:sldId id="264" r:id="rId8"/>
    <p:sldId id="258" r:id="rId9"/>
    <p:sldId id="259" r:id="rId10"/>
    <p:sldId id="261" r:id="rId11"/>
    <p:sldId id="262"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alomon" initials="DS" lastIdx="15" clrIdx="0">
    <p:extLst>
      <p:ext uri="{19B8F6BF-5375-455C-9EA6-DF929625EA0E}">
        <p15:presenceInfo xmlns:p15="http://schemas.microsoft.com/office/powerpoint/2012/main" userId="S-1-5-21-2885422391-1117693646-2929983187-56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B82"/>
    <a:srgbClr val="6CBBE9"/>
    <a:srgbClr val="FF6C00"/>
    <a:srgbClr val="EEAA11"/>
    <a:srgbClr val="6F40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580" autoAdjust="0"/>
  </p:normalViewPr>
  <p:slideViewPr>
    <p:cSldViewPr snapToGrid="0" snapToObjects="1">
      <p:cViewPr varScale="1">
        <p:scale>
          <a:sx n="63" d="100"/>
          <a:sy n="63" d="100"/>
        </p:scale>
        <p:origin x="137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00" d="100"/>
          <a:sy n="100" d="100"/>
        </p:scale>
        <p:origin x="1746" y="-6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AD736D3-DBE3-4DBC-906D-B44FF2EA641C}" type="datetimeFigureOut">
              <a:rPr lang="en-US" smtClean="0"/>
              <a:t>10/29/2021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A5FD153-41FE-40CF-B078-682696A50C44}" type="slidenum">
              <a:rPr lang="en-US" smtClean="0"/>
              <a:t>‹#›</a:t>
            </a:fld>
            <a:endParaRPr lang="en-US"/>
          </a:p>
        </p:txBody>
      </p:sp>
    </p:spTree>
    <p:extLst>
      <p:ext uri="{BB962C8B-B14F-4D97-AF65-F5344CB8AC3E}">
        <p14:creationId xmlns:p14="http://schemas.microsoft.com/office/powerpoint/2010/main" val="2458996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88E2C3-F1B1-4313-BBC7-5287AB3BF49F}" type="datetimeFigureOut">
              <a:rPr lang="en-US" smtClean="0"/>
              <a:t>10/29/2021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4AFDF24-77CA-489B-97ED-4F3E76B7541E}" type="slidenum">
              <a:rPr lang="en-US" smtClean="0"/>
              <a:t>‹#›</a:t>
            </a:fld>
            <a:endParaRPr lang="en-US"/>
          </a:p>
        </p:txBody>
      </p:sp>
    </p:spTree>
    <p:extLst>
      <p:ext uri="{BB962C8B-B14F-4D97-AF65-F5344CB8AC3E}">
        <p14:creationId xmlns:p14="http://schemas.microsoft.com/office/powerpoint/2010/main" val="258631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AFDF24-77CA-489B-97ED-4F3E76B7541E}" type="slidenum">
              <a:rPr lang="en-US" smtClean="0"/>
              <a:t>1</a:t>
            </a:fld>
            <a:endParaRPr lang="en-US"/>
          </a:p>
        </p:txBody>
      </p:sp>
    </p:spTree>
    <p:extLst>
      <p:ext uri="{BB962C8B-B14F-4D97-AF65-F5344CB8AC3E}">
        <p14:creationId xmlns:p14="http://schemas.microsoft.com/office/powerpoint/2010/main" val="227007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campuses located in Los Angeles, California. </a:t>
            </a:r>
            <a:r>
              <a:rPr lang="en-US" sz="1200" kern="1200" dirty="0" err="1">
                <a:solidFill>
                  <a:schemeClr val="tx1"/>
                </a:solidFill>
                <a:effectLst/>
                <a:latin typeface="+mn-lt"/>
                <a:ea typeface="+mn-ea"/>
                <a:cs typeface="+mn-cs"/>
              </a:rPr>
              <a:t>Hstorically</a:t>
            </a:r>
            <a:r>
              <a:rPr lang="en-US" sz="1200" kern="1200" dirty="0">
                <a:solidFill>
                  <a:schemeClr val="tx1"/>
                </a:solidFill>
                <a:effectLst/>
                <a:latin typeface="+mn-lt"/>
                <a:ea typeface="+mn-ea"/>
                <a:cs typeface="+mn-cs"/>
              </a:rPr>
              <a:t> a women’s college/university with 90% identifying female.  Our 3,028 students are 58% Hispanic, 14% Asian/Pacific Islander, 6% Black, 11% White and 11% Other/Multi-Racial.  Designated HIS and AANAPISI.  Student retention is 75% and 51% of traditional 4 year undergraduates are Pell Grant eligible.  Many students are the first in their families to attend – and finish – college.  Also, as a CSJ founded institution, equity and social justice work is a major part of the institution, so this provides an incentive for our affordable learning initiatives.</a:t>
            </a:r>
          </a:p>
        </p:txBody>
      </p:sp>
      <p:sp>
        <p:nvSpPr>
          <p:cNvPr id="4" name="Slide Number Placeholder 3"/>
          <p:cNvSpPr>
            <a:spLocks noGrp="1"/>
          </p:cNvSpPr>
          <p:nvPr>
            <p:ph type="sldNum" sz="quarter" idx="5"/>
          </p:nvPr>
        </p:nvSpPr>
        <p:spPr/>
        <p:txBody>
          <a:bodyPr/>
          <a:lstStyle/>
          <a:p>
            <a:fld id="{E4AFDF24-77CA-489B-97ED-4F3E76B7541E}" type="slidenum">
              <a:rPr lang="en-US" smtClean="0"/>
              <a:t>2</a:t>
            </a:fld>
            <a:endParaRPr lang="en-US"/>
          </a:p>
        </p:txBody>
      </p:sp>
    </p:spTree>
    <p:extLst>
      <p:ext uri="{BB962C8B-B14F-4D97-AF65-F5344CB8AC3E}">
        <p14:creationId xmlns:p14="http://schemas.microsoft.com/office/powerpoint/2010/main" val="156631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a:t>
            </a:r>
            <a:r>
              <a:rPr lang="en-US" baseline="0" dirty="0"/>
              <a:t> a</a:t>
            </a:r>
            <a:r>
              <a:rPr lang="en-US" dirty="0"/>
              <a:t>cademic performance =</a:t>
            </a:r>
            <a:r>
              <a:rPr lang="en-US" baseline="0" dirty="0"/>
              <a:t> from having all course materials on Day 1. (1/3 of students report not purchasing all their textbooks).  Sometimes it takes several weeks before students have their books and their grades suffer.</a:t>
            </a:r>
          </a:p>
          <a:p>
            <a:r>
              <a:rPr lang="en-US" baseline="0" dirty="0"/>
              <a:t>Reduce time-to-degree = able to take a full load of classes without breaking the bank</a:t>
            </a:r>
          </a:p>
          <a:p>
            <a:r>
              <a:rPr lang="en-US" baseline="0" dirty="0"/>
              <a:t>Re: </a:t>
            </a:r>
            <a:r>
              <a:rPr lang="en-US" baseline="0" dirty="0" err="1"/>
              <a:t>Ebook</a:t>
            </a:r>
            <a:r>
              <a:rPr lang="en-US" baseline="0" dirty="0"/>
              <a:t> Collections – the Libraries own and license annually </a:t>
            </a:r>
            <a:r>
              <a:rPr lang="en-US" baseline="0" dirty="0" err="1"/>
              <a:t>ebook</a:t>
            </a:r>
            <a:r>
              <a:rPr lang="en-US" baseline="0" dirty="0"/>
              <a:t> packages from Springer, Gale, etc.  Many of the books, though inherently discoverable, are not always found due to search strategy or where the books are listed on the results screen.  We have over 300K </a:t>
            </a:r>
            <a:r>
              <a:rPr lang="en-US" baseline="0" dirty="0" err="1"/>
              <a:t>ebooks</a:t>
            </a:r>
            <a:r>
              <a:rPr lang="en-US" baseline="0" dirty="0"/>
              <a:t> and want to make sure that the relevant ones stand out.</a:t>
            </a:r>
            <a:endParaRPr lang="en-US" dirty="0"/>
          </a:p>
        </p:txBody>
      </p:sp>
      <p:sp>
        <p:nvSpPr>
          <p:cNvPr id="4" name="Slide Number Placeholder 3"/>
          <p:cNvSpPr>
            <a:spLocks noGrp="1"/>
          </p:cNvSpPr>
          <p:nvPr>
            <p:ph type="sldNum" sz="quarter" idx="5"/>
          </p:nvPr>
        </p:nvSpPr>
        <p:spPr/>
        <p:txBody>
          <a:bodyPr/>
          <a:lstStyle/>
          <a:p>
            <a:fld id="{E4AFDF24-77CA-489B-97ED-4F3E76B7541E}" type="slidenum">
              <a:rPr lang="en-US" smtClean="0"/>
              <a:t>3</a:t>
            </a:fld>
            <a:endParaRPr lang="en-US"/>
          </a:p>
        </p:txBody>
      </p:sp>
    </p:spTree>
    <p:extLst>
      <p:ext uri="{BB962C8B-B14F-4D97-AF65-F5344CB8AC3E}">
        <p14:creationId xmlns:p14="http://schemas.microsoft.com/office/powerpoint/2010/main" val="45389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Mount Libraries and ID Team launched ALMI in Spring of 2019 in response to concerns shared by the AA Dean about students delaying their educational progress because the required textbooks were too expensive.  They were concerned that for the wont of a textbook, students would not take a core course – like a math class.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Instructional Design team had been trying to encourage use of OERs in introductory or core classes with little success.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Voluntary program – offering a stipend incentivized Faculty to choose to switch course materials.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Used Library Gift funds to offer a $500 stipend for 2 Faculty members a semester to revise a course based on an open textbook or library-licensed material.  No one applied for the grant until we doubled the stipend amount.  We know that Federal/State taxes are taken out of the total stipend amount so $500 isn’t a lot when it has been so reduced.  We recently reduced the stipend to $750 and the interest is still there so maybe timing is everything.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accepted two applications: a business professor teaching Macroeconomics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Microeconomics (a two-</a:t>
            </a:r>
            <a:r>
              <a:rPr lang="en-US" sz="1200" kern="1200" dirty="0" err="1">
                <a:solidFill>
                  <a:schemeClr val="tx1"/>
                </a:solidFill>
                <a:effectLst/>
                <a:latin typeface="+mn-lt"/>
                <a:ea typeface="+mn-ea"/>
                <a:cs typeface="+mn-cs"/>
              </a:rPr>
              <a:t>fer</a:t>
            </a:r>
            <a:r>
              <a:rPr lang="en-US" sz="1200" kern="1200" dirty="0">
                <a:solidFill>
                  <a:schemeClr val="tx1"/>
                </a:solidFill>
                <a:effectLst/>
                <a:latin typeface="+mn-lt"/>
                <a:ea typeface="+mn-ea"/>
                <a:cs typeface="+mn-cs"/>
              </a:rPr>
              <a:t>), who proposed using </a:t>
            </a:r>
            <a:r>
              <a:rPr lang="en-US" sz="1200" kern="1200" dirty="0" err="1">
                <a:solidFill>
                  <a:schemeClr val="tx1"/>
                </a:solidFill>
                <a:effectLst/>
                <a:latin typeface="+mn-lt"/>
                <a:ea typeface="+mn-ea"/>
                <a:cs typeface="+mn-cs"/>
              </a:rPr>
              <a:t>OpenStax</a:t>
            </a:r>
            <a:r>
              <a:rPr lang="en-US" sz="1200" kern="1200" dirty="0">
                <a:solidFill>
                  <a:schemeClr val="tx1"/>
                </a:solidFill>
                <a:effectLst/>
                <a:latin typeface="+mn-lt"/>
                <a:ea typeface="+mn-ea"/>
                <a:cs typeface="+mn-cs"/>
              </a:rPr>
              <a:t> textbooks for both classes, and a biology professor who wanted to teach a lab course without students needing to buy a $200+ textbook.  </a:t>
            </a:r>
            <a:r>
              <a:rPr lang="en-US" sz="1200" kern="1200" dirty="0" err="1">
                <a:solidFill>
                  <a:schemeClr val="tx1"/>
                </a:solidFill>
                <a:effectLst/>
                <a:latin typeface="+mn-lt"/>
                <a:ea typeface="+mn-ea"/>
                <a:cs typeface="+mn-cs"/>
              </a:rPr>
              <a:t>OpenStax</a:t>
            </a:r>
            <a:r>
              <a:rPr lang="en-US" sz="1200" kern="1200" dirty="0">
                <a:solidFill>
                  <a:schemeClr val="tx1"/>
                </a:solidFill>
                <a:effectLst/>
                <a:latin typeface="+mn-lt"/>
                <a:ea typeface="+mn-ea"/>
                <a:cs typeface="+mn-cs"/>
              </a:rPr>
              <a:t> – along with some additional you-tube videos – worked for this professor, too.  The Instructional Design team assisted in embedding the textbook modules into Canvas.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Spring 2019 term, we met with each professor twice and were in contact via email throughout the process.  Each course is different, but we expect the instructors and librarians to collaborate equally in the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were asked to respond to a short survey partway through the term.  Responses were mostly positive and any issues students had were addressed quickly.</a:t>
            </a:r>
          </a:p>
          <a:p>
            <a:r>
              <a:rPr lang="en-US" sz="1200" kern="1200" dirty="0">
                <a:solidFill>
                  <a:schemeClr val="tx1"/>
                </a:solidFill>
                <a:effectLst/>
                <a:latin typeface="+mn-lt"/>
                <a:ea typeface="+mn-ea"/>
                <a:cs typeface="+mn-cs"/>
              </a:rPr>
              <a:t>Unfortunately, the Bio instructor left the University after that Summer so the new Bio students still need buy the pricy books.</a:t>
            </a:r>
          </a:p>
        </p:txBody>
      </p:sp>
      <p:sp>
        <p:nvSpPr>
          <p:cNvPr id="4" name="Slide Number Placeholder 3"/>
          <p:cNvSpPr>
            <a:spLocks noGrp="1"/>
          </p:cNvSpPr>
          <p:nvPr>
            <p:ph type="sldNum" sz="quarter" idx="5"/>
          </p:nvPr>
        </p:nvSpPr>
        <p:spPr/>
        <p:txBody>
          <a:bodyPr/>
          <a:lstStyle/>
          <a:p>
            <a:fld id="{E4AFDF24-77CA-489B-97ED-4F3E76B7541E}" type="slidenum">
              <a:rPr lang="en-US" smtClean="0"/>
              <a:t>4</a:t>
            </a:fld>
            <a:endParaRPr lang="en-US"/>
          </a:p>
        </p:txBody>
      </p:sp>
    </p:spTree>
    <p:extLst>
      <p:ext uri="{BB962C8B-B14F-4D97-AF65-F5344CB8AC3E}">
        <p14:creationId xmlns:p14="http://schemas.microsoft.com/office/powerpoint/2010/main" val="79563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Fall 2019 - fewer applications led to choosing an English class that was using mostly out of copyright works. We also built a </a:t>
            </a:r>
            <a:r>
              <a:rPr lang="en-US" sz="1200" kern="1200" dirty="0" err="1">
                <a:solidFill>
                  <a:schemeClr val="tx1"/>
                </a:solidFill>
                <a:effectLst/>
                <a:latin typeface="+mn-lt"/>
                <a:ea typeface="+mn-ea"/>
                <a:cs typeface="+mn-cs"/>
              </a:rPr>
              <a:t>libguide</a:t>
            </a:r>
            <a:r>
              <a:rPr lang="en-US" sz="1200" kern="1200" dirty="0">
                <a:solidFill>
                  <a:schemeClr val="tx1"/>
                </a:solidFill>
                <a:effectLst/>
                <a:latin typeface="+mn-lt"/>
                <a:ea typeface="+mn-ea"/>
                <a:cs typeface="+mn-cs"/>
              </a:rPr>
              <a:t> timeline so that students could understand literature’s historical context, linking important historical events to library-licensed encyclopedia and primary source articles.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benefit of the </a:t>
            </a:r>
            <a:r>
              <a:rPr lang="en-US" sz="1200" kern="1200" dirty="0" err="1">
                <a:solidFill>
                  <a:schemeClr val="tx1"/>
                </a:solidFill>
                <a:effectLst/>
                <a:latin typeface="+mn-lt"/>
                <a:ea typeface="+mn-ea"/>
                <a:cs typeface="+mn-cs"/>
              </a:rPr>
              <a:t>libguides</a:t>
            </a:r>
            <a:r>
              <a:rPr lang="en-US" sz="1200" kern="1200" dirty="0">
                <a:solidFill>
                  <a:schemeClr val="tx1"/>
                </a:solidFill>
                <a:effectLst/>
                <a:latin typeface="+mn-lt"/>
                <a:ea typeface="+mn-ea"/>
                <a:cs typeface="+mn-cs"/>
              </a:rPr>
              <a:t> is that they can be embedded in Canvas so students may access their course information in more than one place.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added a “Faculty Report” to the ALMI requirements for better assessment of our efforts and more accurate enrollment data so that we could determine the cost savings of taking a course with affordable materials.    And, faculty felt free to share their impressions of students’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We’ve used </a:t>
            </a:r>
            <a:r>
              <a:rPr lang="en-US" sz="1200" kern="1200" dirty="0" err="1">
                <a:solidFill>
                  <a:schemeClr val="tx1"/>
                </a:solidFill>
                <a:effectLst/>
                <a:latin typeface="+mn-lt"/>
                <a:ea typeface="+mn-ea"/>
                <a:cs typeface="+mn-cs"/>
              </a:rPr>
              <a:t>libguides</a:t>
            </a:r>
            <a:r>
              <a:rPr lang="en-US" sz="1200" kern="1200" dirty="0">
                <a:solidFill>
                  <a:schemeClr val="tx1"/>
                </a:solidFill>
                <a:effectLst/>
                <a:latin typeface="+mn-lt"/>
                <a:ea typeface="+mn-ea"/>
                <a:cs typeface="+mn-cs"/>
              </a:rPr>
              <a:t> for a couple of other courses and the format seems to work well.  And other English professors allow students to use any edition of the novels they read.</a:t>
            </a:r>
          </a:p>
        </p:txBody>
      </p:sp>
      <p:sp>
        <p:nvSpPr>
          <p:cNvPr id="4" name="Slide Number Placeholder 3"/>
          <p:cNvSpPr>
            <a:spLocks noGrp="1"/>
          </p:cNvSpPr>
          <p:nvPr>
            <p:ph type="sldNum" sz="quarter" idx="5"/>
          </p:nvPr>
        </p:nvSpPr>
        <p:spPr/>
        <p:txBody>
          <a:bodyPr/>
          <a:lstStyle/>
          <a:p>
            <a:fld id="{E4AFDF24-77CA-489B-97ED-4F3E76B7541E}" type="slidenum">
              <a:rPr lang="en-US" smtClean="0"/>
              <a:t>5</a:t>
            </a:fld>
            <a:endParaRPr lang="en-US"/>
          </a:p>
        </p:txBody>
      </p:sp>
    </p:spTree>
    <p:extLst>
      <p:ext uri="{BB962C8B-B14F-4D97-AF65-F5344CB8AC3E}">
        <p14:creationId xmlns:p14="http://schemas.microsoft.com/office/powerpoint/2010/main" val="95491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instruction moved online, the Nursing class were planning to develop fell through as the professor was no longer scheduled to teach that class and her other classes were not textbook heavy.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keep ALMI’s momentum going, we started the Adopt-an-</a:t>
            </a:r>
            <a:r>
              <a:rPr lang="en-US" sz="1200" kern="1200" dirty="0" err="1">
                <a:solidFill>
                  <a:schemeClr val="tx1"/>
                </a:solidFill>
                <a:effectLst/>
                <a:latin typeface="+mn-lt"/>
                <a:ea typeface="+mn-ea"/>
                <a:cs typeface="+mn-cs"/>
              </a:rPr>
              <a:t>Ebook</a:t>
            </a:r>
            <a:r>
              <a:rPr lang="en-US" sz="1200" kern="1200" dirty="0">
                <a:solidFill>
                  <a:schemeClr val="tx1"/>
                </a:solidFill>
                <a:effectLst/>
                <a:latin typeface="+mn-lt"/>
                <a:ea typeface="+mn-ea"/>
                <a:cs typeface="+mn-cs"/>
              </a:rPr>
              <a:t> Program, in which we offered Faculty the opportunity to see their names in our catalog as champions of specific </a:t>
            </a:r>
            <a:r>
              <a:rPr lang="en-US" sz="1200" kern="1200" dirty="0" err="1">
                <a:solidFill>
                  <a:schemeClr val="tx1"/>
                </a:solidFill>
                <a:effectLst/>
                <a:latin typeface="+mn-lt"/>
                <a:ea typeface="+mn-ea"/>
                <a:cs typeface="+mn-cs"/>
              </a:rPr>
              <a:t>ebooks</a:t>
            </a:r>
            <a:r>
              <a:rPr lang="en-US" sz="1200" kern="1200" dirty="0">
                <a:solidFill>
                  <a:schemeClr val="tx1"/>
                </a:solidFill>
                <a:effectLst/>
                <a:latin typeface="+mn-lt"/>
                <a:ea typeface="+mn-ea"/>
                <a:cs typeface="+mn-cs"/>
              </a:rPr>
              <a:t> or open education textbooks.  We hoped that this would increase ROI on our already owned books and did not offer a stipend to participate.  </a:t>
            </a:r>
          </a:p>
          <a:p>
            <a:r>
              <a:rPr lang="en-US" sz="1200" kern="1200" dirty="0">
                <a:solidFill>
                  <a:schemeClr val="tx1"/>
                </a:solidFill>
                <a:effectLst/>
                <a:latin typeface="+mn-lt"/>
                <a:ea typeface="+mn-ea"/>
                <a:cs typeface="+mn-cs"/>
              </a:rPr>
              <a:t>All we asked was that Faculty tell us which books they wanted to adopt.  This works pretty well, though sometimes we discover the use of e-books during other conversations with instructors so the adoption process starts a little late.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continued building our Course Reserves collection by purchasing </a:t>
            </a:r>
            <a:r>
              <a:rPr lang="en-US" sz="1200" kern="1200" dirty="0" err="1">
                <a:solidFill>
                  <a:schemeClr val="tx1"/>
                </a:solidFill>
                <a:effectLst/>
                <a:latin typeface="+mn-lt"/>
                <a:ea typeface="+mn-ea"/>
                <a:cs typeface="+mn-cs"/>
              </a:rPr>
              <a:t>ebooks</a:t>
            </a:r>
            <a:r>
              <a:rPr lang="en-US" sz="1200" kern="1200" dirty="0">
                <a:solidFill>
                  <a:schemeClr val="tx1"/>
                </a:solidFill>
                <a:effectLst/>
                <a:latin typeface="+mn-lt"/>
                <a:ea typeface="+mn-ea"/>
                <a:cs typeface="+mn-cs"/>
              </a:rPr>
              <a:t> and print books at Faculty and Student request.  Some publishers don’t offer </a:t>
            </a:r>
            <a:r>
              <a:rPr lang="en-US" sz="1200" kern="1200" dirty="0" err="1">
                <a:solidFill>
                  <a:schemeClr val="tx1"/>
                </a:solidFill>
                <a:effectLst/>
                <a:latin typeface="+mn-lt"/>
                <a:ea typeface="+mn-ea"/>
                <a:cs typeface="+mn-cs"/>
              </a:rPr>
              <a:t>ebooks</a:t>
            </a:r>
            <a:r>
              <a:rPr lang="en-US" sz="1200" kern="1200" dirty="0">
                <a:solidFill>
                  <a:schemeClr val="tx1"/>
                </a:solidFill>
                <a:effectLst/>
                <a:latin typeface="+mn-lt"/>
                <a:ea typeface="+mn-ea"/>
                <a:cs typeface="+mn-cs"/>
              </a:rPr>
              <a:t> of specific titles, the preferred edition is not available or the license is inhospitable, but our print book budget allows for multiple copies and we’ve been able to scan selected chapters of key texts as long as we remain copyright compliant.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these programs, usage on licensed </a:t>
            </a:r>
            <a:r>
              <a:rPr lang="en-US" sz="1200" kern="1200" dirty="0" err="1">
                <a:solidFill>
                  <a:schemeClr val="tx1"/>
                </a:solidFill>
                <a:effectLst/>
                <a:latin typeface="+mn-lt"/>
                <a:ea typeface="+mn-ea"/>
                <a:cs typeface="+mn-cs"/>
              </a:rPr>
              <a:t>ebooks</a:t>
            </a:r>
            <a:r>
              <a:rPr lang="en-US" sz="1200" kern="1200" dirty="0">
                <a:solidFill>
                  <a:schemeClr val="tx1"/>
                </a:solidFill>
                <a:effectLst/>
                <a:latin typeface="+mn-lt"/>
                <a:ea typeface="+mn-ea"/>
                <a:cs typeface="+mn-cs"/>
              </a:rPr>
              <a:t> rose by 31% in 2019-20 and 39% in 2020-21.</a:t>
            </a:r>
          </a:p>
        </p:txBody>
      </p:sp>
      <p:sp>
        <p:nvSpPr>
          <p:cNvPr id="4" name="Slide Number Placeholder 3"/>
          <p:cNvSpPr>
            <a:spLocks noGrp="1"/>
          </p:cNvSpPr>
          <p:nvPr>
            <p:ph type="sldNum" sz="quarter" idx="5"/>
          </p:nvPr>
        </p:nvSpPr>
        <p:spPr/>
        <p:txBody>
          <a:bodyPr/>
          <a:lstStyle/>
          <a:p>
            <a:fld id="{E4AFDF24-77CA-489B-97ED-4F3E76B7541E}" type="slidenum">
              <a:rPr lang="en-US" smtClean="0"/>
              <a:t>6</a:t>
            </a:fld>
            <a:endParaRPr lang="en-US"/>
          </a:p>
        </p:txBody>
      </p:sp>
    </p:spTree>
    <p:extLst>
      <p:ext uri="{BB962C8B-B14F-4D97-AF65-F5344CB8AC3E}">
        <p14:creationId xmlns:p14="http://schemas.microsoft.com/office/powerpoint/2010/main" val="54828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we do not have exact numbers of student beneficiaries and costs saved for Adopted </a:t>
            </a:r>
            <a:r>
              <a:rPr lang="en-US" sz="1200" kern="1200" dirty="0" err="1">
                <a:solidFill>
                  <a:schemeClr val="tx1"/>
                </a:solidFill>
                <a:effectLst/>
                <a:latin typeface="+mn-lt"/>
                <a:ea typeface="+mn-ea"/>
                <a:cs typeface="+mn-cs"/>
              </a:rPr>
              <a:t>ebooks</a:t>
            </a:r>
            <a:r>
              <a:rPr lang="en-US" sz="1200" kern="1200" dirty="0">
                <a:solidFill>
                  <a:schemeClr val="tx1"/>
                </a:solidFill>
                <a:effectLst/>
                <a:latin typeface="+mn-lt"/>
                <a:ea typeface="+mn-ea"/>
                <a:cs typeface="+mn-cs"/>
              </a:rPr>
              <a:t> or course reserves books, we estimate about $70,000 in student savings based on the number of students enrolled and the cost of the books we purchased.  Some students still choose to purchase their course texts.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COVID closures, though we did not add new ALMI courses, the instructors using </a:t>
            </a:r>
            <a:r>
              <a:rPr lang="en-US" sz="1200" kern="1200" dirty="0" err="1">
                <a:solidFill>
                  <a:schemeClr val="tx1"/>
                </a:solidFill>
                <a:effectLst/>
                <a:latin typeface="+mn-lt"/>
                <a:ea typeface="+mn-ea"/>
                <a:cs typeface="+mn-cs"/>
              </a:rPr>
              <a:t>OpenStax</a:t>
            </a:r>
            <a:r>
              <a:rPr lang="en-US" sz="1200" kern="1200" dirty="0">
                <a:solidFill>
                  <a:schemeClr val="tx1"/>
                </a:solidFill>
                <a:effectLst/>
                <a:latin typeface="+mn-lt"/>
                <a:ea typeface="+mn-ea"/>
                <a:cs typeface="+mn-cs"/>
              </a:rPr>
              <a:t> books (Business, Sociology) continued using them so we were able to add to our number of student beneficiaries.  Some courses have been offered more than 3 times since we started tracking them.  We are especially grateful to the Sociology professor who recently switched to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edition of the Intro to Sociology book for the current term.  This class is one of our larger ones, with over 50 students per term.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Fall, we launched our first Nursing course.  Our Health Sciences Librarian worked with a truly motivated and enthusiastic instructor to locate materials in the library’s electronic book and article collections as well as videos, podcasts and open access articles that met the learning objectives.  In the professor’s Faculty Report, she said that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do not intend to go back to using textbooks again!  Utilizing current content, evidence, and research is a best practice for the 21st-century educator.“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recently reduced the stipend to $750, faculty members still applied for Spring courses.  Involvement in ALMI is still the instructor’s choice and we hope that monetary incentives will, one day, no longer be necessary.  Collections of OERs grow monthly so there are more viable choices for textbook alternatives.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Looking ahead, we plan to initiate an OER creation program in which Faculty can re-mix and design their own textbooks that meet their learning objectives.  We hope to collaborate with a Spanish professor with OER publishing experience.  We are looking at </a:t>
            </a:r>
            <a:r>
              <a:rPr lang="en-US" sz="1200" kern="1200" dirty="0" err="1">
                <a:solidFill>
                  <a:schemeClr val="tx1"/>
                </a:solidFill>
                <a:effectLst/>
                <a:latin typeface="+mn-lt"/>
                <a:ea typeface="+mn-ea"/>
                <a:cs typeface="+mn-cs"/>
              </a:rPr>
              <a:t>LibreTexts</a:t>
            </a:r>
            <a:r>
              <a:rPr lang="en-US" sz="1200" kern="1200" dirty="0">
                <a:solidFill>
                  <a:schemeClr val="tx1"/>
                </a:solidFill>
                <a:effectLst/>
                <a:latin typeface="+mn-lt"/>
                <a:ea typeface="+mn-ea"/>
                <a:cs typeface="+mn-cs"/>
              </a:rPr>
              <a:t> as a platform for this project.  And it would be great to connect our professors with professors at other institutions who are interested in creating OERs on the same subject.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good time to launch and expand equitable learning programs as Faculty and Administration awareness is growing every day.</a:t>
            </a:r>
          </a:p>
          <a:p>
            <a:r>
              <a:rPr lang="en-US" sz="1300" baseline="0" dirty="0"/>
              <a:t>.</a:t>
            </a:r>
            <a:endParaRPr lang="en-US" sz="1300" dirty="0"/>
          </a:p>
        </p:txBody>
      </p:sp>
      <p:sp>
        <p:nvSpPr>
          <p:cNvPr id="4" name="Slide Number Placeholder 3"/>
          <p:cNvSpPr>
            <a:spLocks noGrp="1"/>
          </p:cNvSpPr>
          <p:nvPr>
            <p:ph type="sldNum" sz="quarter" idx="5"/>
          </p:nvPr>
        </p:nvSpPr>
        <p:spPr/>
        <p:txBody>
          <a:bodyPr/>
          <a:lstStyle/>
          <a:p>
            <a:fld id="{E4AFDF24-77CA-489B-97ED-4F3E76B7541E}" type="slidenum">
              <a:rPr lang="en-US" smtClean="0"/>
              <a:t>7</a:t>
            </a:fld>
            <a:endParaRPr lang="en-US"/>
          </a:p>
        </p:txBody>
      </p:sp>
    </p:spTree>
    <p:extLst>
      <p:ext uri="{BB962C8B-B14F-4D97-AF65-F5344CB8AC3E}">
        <p14:creationId xmlns:p14="http://schemas.microsoft.com/office/powerpoint/2010/main" val="112194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grateful for our Faculty supporters who share information about the Library’s electronic collections with their colleagues.  This is, in no small part, due to our dynamic Library Director, Danielle Salomon, whose vision catapults our ideas into action.  With ALMI, in two years, we have saved students over $21,000!</a:t>
            </a:r>
          </a:p>
          <a:p>
            <a:r>
              <a:rPr lang="en-US" sz="1200" kern="1200" dirty="0">
                <a:solidFill>
                  <a:schemeClr val="tx1"/>
                </a:solidFill>
                <a:effectLst/>
                <a:latin typeface="+mn-lt"/>
                <a:ea typeface="+mn-ea"/>
                <a:cs typeface="+mn-cs"/>
              </a:rPr>
              <a:t>Thank you for giving me the opportunity to speak to you today about the Mount’s affordable learning efforts!</a:t>
            </a:r>
          </a:p>
        </p:txBody>
      </p:sp>
      <p:sp>
        <p:nvSpPr>
          <p:cNvPr id="4" name="Slide Number Placeholder 3"/>
          <p:cNvSpPr>
            <a:spLocks noGrp="1"/>
          </p:cNvSpPr>
          <p:nvPr>
            <p:ph type="sldNum" sz="quarter" idx="5"/>
          </p:nvPr>
        </p:nvSpPr>
        <p:spPr/>
        <p:txBody>
          <a:bodyPr/>
          <a:lstStyle/>
          <a:p>
            <a:fld id="{E4AFDF24-77CA-489B-97ED-4F3E76B7541E}" type="slidenum">
              <a:rPr lang="en-US" smtClean="0"/>
              <a:t>8</a:t>
            </a:fld>
            <a:endParaRPr lang="en-US"/>
          </a:p>
        </p:txBody>
      </p:sp>
    </p:spTree>
    <p:extLst>
      <p:ext uri="{BB962C8B-B14F-4D97-AF65-F5344CB8AC3E}">
        <p14:creationId xmlns:p14="http://schemas.microsoft.com/office/powerpoint/2010/main" val="1764785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0" i="0">
                <a:latin typeface="Avenir LT Std 45 Book" charset="0"/>
                <a:ea typeface="Avenir LT Std 45 Book" charset="0"/>
                <a:cs typeface="Avenir LT Std 45 Book" charset="0"/>
              </a:defRPr>
            </a:lvl1pPr>
          </a:lstStyle>
          <a:p>
            <a:r>
              <a:rPr lang="en-US" dirty="0"/>
              <a:t>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i="0">
                <a:latin typeface="Avenir LT Std 45 Book" charset="0"/>
                <a:ea typeface="Avenir LT Std 45 Book" charset="0"/>
                <a:cs typeface="Avenir LT Std 45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6261904"/>
            <a:ext cx="9144000" cy="596097"/>
          </a:xfrm>
          <a:prstGeom prst="rect">
            <a:avLst/>
          </a:prstGeom>
          <a:solidFill>
            <a:srgbClr val="5B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5B2B82"/>
              </a:solidFill>
              <a:latin typeface="Avenir LT Std 45 Book"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4605" y="6366074"/>
            <a:ext cx="3127020" cy="335668"/>
          </a:xfrm>
          <a:prstGeom prst="rect">
            <a:avLst/>
          </a:prstGeom>
        </p:spPr>
      </p:pic>
    </p:spTree>
    <p:extLst>
      <p:ext uri="{BB962C8B-B14F-4D97-AF65-F5344CB8AC3E}">
        <p14:creationId xmlns:p14="http://schemas.microsoft.com/office/powerpoint/2010/main" val="143313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157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526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329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059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739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67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3473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73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356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690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61904"/>
            <a:ext cx="9144000" cy="596097"/>
          </a:xfrm>
          <a:prstGeom prst="rect">
            <a:avLst/>
          </a:prstGeom>
          <a:solidFill>
            <a:srgbClr val="5B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5B2B82"/>
              </a:solidFill>
              <a:latin typeface="Avenir LT Std 45 Book" charset="0"/>
            </a:endParaRP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94605" y="6366074"/>
            <a:ext cx="3127020" cy="335668"/>
          </a:xfrm>
          <a:prstGeom prst="rect">
            <a:avLst/>
          </a:prstGeom>
        </p:spPr>
      </p:pic>
    </p:spTree>
    <p:extLst>
      <p:ext uri="{BB962C8B-B14F-4D97-AF65-F5344CB8AC3E}">
        <p14:creationId xmlns:p14="http://schemas.microsoft.com/office/powerpoint/2010/main" val="892836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venir LT Std 45 Book"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LT Std 45 Book"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LT Std 45 Book"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T Std 45 Book"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T Std 45 Book"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T Std 45 Book"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ssilver@msmu.edu" TargetMode="External"/><Relationship Id="rId3" Type="http://schemas.openxmlformats.org/officeDocument/2006/relationships/hyperlink" Target="https://msmu.libguides.com/affordable" TargetMode="External"/><Relationship Id="rId7" Type="http://schemas.openxmlformats.org/officeDocument/2006/relationships/hyperlink" Target="https://msmu.libguides.com/c.php?g=932118&amp;p=671843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smu.libguides.com/english/austen-bronte" TargetMode="External"/><Relationship Id="rId5" Type="http://schemas.openxmlformats.org/officeDocument/2006/relationships/hyperlink" Target="https://msmu.libguides.com/eng145" TargetMode="External"/><Relationship Id="rId4" Type="http://schemas.openxmlformats.org/officeDocument/2006/relationships/hyperlink" Target="https://msmu.libguides.com/c.php?g=11548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61904"/>
            <a:ext cx="9144000" cy="596097"/>
          </a:xfrm>
          <a:prstGeom prst="rect">
            <a:avLst/>
          </a:prstGeom>
          <a:solidFill>
            <a:srgbClr val="5B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2B82"/>
              </a:solidFill>
              <a:latin typeface="Avenir LT Std 45 Book"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605" y="6366074"/>
            <a:ext cx="3127020" cy="33566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 r="5691" b="-3362"/>
          <a:stretch/>
        </p:blipFill>
        <p:spPr>
          <a:xfrm>
            <a:off x="0" y="0"/>
            <a:ext cx="9144000" cy="64724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367" y="269721"/>
            <a:ext cx="2682870" cy="423610"/>
          </a:xfrm>
          <a:prstGeom prst="rect">
            <a:avLst/>
          </a:prstGeom>
        </p:spPr>
      </p:pic>
      <p:sp>
        <p:nvSpPr>
          <p:cNvPr id="8" name="TextBox 7"/>
          <p:cNvSpPr txBox="1"/>
          <p:nvPr/>
        </p:nvSpPr>
        <p:spPr>
          <a:xfrm>
            <a:off x="4729163" y="1448737"/>
            <a:ext cx="4067595" cy="2492990"/>
          </a:xfrm>
          <a:prstGeom prst="rect">
            <a:avLst/>
          </a:prstGeom>
          <a:noFill/>
        </p:spPr>
        <p:txBody>
          <a:bodyPr wrap="square" rtlCol="0">
            <a:spAutoFit/>
          </a:bodyPr>
          <a:lstStyle/>
          <a:p>
            <a:r>
              <a:rPr lang="en-US" sz="3600" b="1" dirty="0">
                <a:solidFill>
                  <a:srgbClr val="5B2B82"/>
                </a:solidFill>
                <a:latin typeface="Avenir LT Std 95 Black" charset="0"/>
                <a:ea typeface="Avenir LT Std 95 Black" charset="0"/>
                <a:cs typeface="Avenir LT Std 95 Black" charset="0"/>
              </a:rPr>
              <a:t>Yes, We Must:</a:t>
            </a:r>
          </a:p>
          <a:p>
            <a:r>
              <a:rPr lang="en-US" sz="3600" b="1" dirty="0">
                <a:solidFill>
                  <a:srgbClr val="5B2B82"/>
                </a:solidFill>
                <a:latin typeface="Avenir LT Std 95 Black" charset="0"/>
                <a:ea typeface="Avenir LT Std 95 Black" charset="0"/>
                <a:cs typeface="Avenir LT Std 95 Black" charset="0"/>
              </a:rPr>
              <a:t>Affordable Learning at MSMU</a:t>
            </a:r>
          </a:p>
          <a:p>
            <a:endParaRPr lang="en-US" sz="2400" b="1" dirty="0">
              <a:solidFill>
                <a:srgbClr val="5B2B82"/>
              </a:solidFill>
              <a:latin typeface="Avenir LT Std 95 Black" charset="0"/>
              <a:ea typeface="Avenir LT Std 95 Black" charset="0"/>
              <a:cs typeface="Avenir LT Std 95 Black" charset="0"/>
            </a:endParaRPr>
          </a:p>
          <a:p>
            <a:r>
              <a:rPr lang="en-US" sz="2400" dirty="0">
                <a:solidFill>
                  <a:srgbClr val="5B2B82"/>
                </a:solidFill>
                <a:latin typeface="Avenir LT Std 65 Medium" charset="0"/>
                <a:ea typeface="Avenir LT Std 65 Medium" charset="0"/>
                <a:cs typeface="Avenir LT Std 65 Medium" charset="0"/>
              </a:rPr>
              <a:t>October 28, 2021</a:t>
            </a:r>
          </a:p>
        </p:txBody>
      </p:sp>
    </p:spTree>
    <p:extLst>
      <p:ext uri="{BB962C8B-B14F-4D97-AF65-F5344CB8AC3E}">
        <p14:creationId xmlns:p14="http://schemas.microsoft.com/office/powerpoint/2010/main" val="1560423881"/>
      </p:ext>
    </p:extLst>
  </p:cSld>
  <p:clrMapOvr>
    <a:masterClrMapping/>
  </p:clrMapOvr>
  <mc:AlternateContent xmlns:mc="http://schemas.openxmlformats.org/markup-compatibility/2006" xmlns:p14="http://schemas.microsoft.com/office/powerpoint/2010/main">
    <mc:Choice Requires="p14">
      <p:transition spd="slow" p14:dur="2000" advTm="5655"/>
    </mc:Choice>
    <mc:Fallback xmlns="">
      <p:transition spd="slow" advTm="56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83227"/>
          </a:xfrm>
        </p:spPr>
        <p:txBody>
          <a:bodyPr>
            <a:normAutofit/>
          </a:bodyPr>
          <a:lstStyle/>
          <a:p>
            <a:r>
              <a:rPr lang="en-US" sz="3600" dirty="0"/>
              <a:t>About Mount Saint Mary’s University</a:t>
            </a:r>
          </a:p>
        </p:txBody>
      </p:sp>
      <p:sp>
        <p:nvSpPr>
          <p:cNvPr id="3" name="Content Placeholder 2"/>
          <p:cNvSpPr>
            <a:spLocks noGrp="1"/>
          </p:cNvSpPr>
          <p:nvPr>
            <p:ph idx="1"/>
          </p:nvPr>
        </p:nvSpPr>
        <p:spPr>
          <a:xfrm>
            <a:off x="628650" y="1348353"/>
            <a:ext cx="7886700" cy="4694614"/>
          </a:xfrm>
        </p:spPr>
        <p:txBody>
          <a:bodyPr>
            <a:noAutofit/>
          </a:bodyPr>
          <a:lstStyle/>
          <a:p>
            <a:pPr>
              <a:buFont typeface="Wingdings" panose="05000000000000000000" pitchFamily="2" charset="2"/>
              <a:buChar char="Ø"/>
            </a:pPr>
            <a:r>
              <a:rPr lang="en-US" sz="2000" dirty="0">
                <a:latin typeface="Avenir LT Std 35 Light" panose="020B0402020203020204" pitchFamily="34" charset="0"/>
              </a:rPr>
              <a:t>Located in Los Angeles, California </a:t>
            </a:r>
          </a:p>
          <a:p>
            <a:pPr lvl="1">
              <a:buFont typeface="Wingdings" panose="05000000000000000000" pitchFamily="2" charset="2"/>
              <a:buChar char="Ø"/>
            </a:pPr>
            <a:r>
              <a:rPr lang="en-US" sz="2000" dirty="0" err="1">
                <a:latin typeface="Avenir LT Std 35 Light" panose="020B0402020203020204" pitchFamily="34" charset="0"/>
              </a:rPr>
              <a:t>Tongva</a:t>
            </a:r>
            <a:r>
              <a:rPr lang="en-US" sz="2000" dirty="0">
                <a:latin typeface="Avenir LT Std 35 Light" panose="020B0402020203020204" pitchFamily="34" charset="0"/>
              </a:rPr>
              <a:t>/</a:t>
            </a:r>
            <a:r>
              <a:rPr lang="en-US" sz="2000" dirty="0" err="1">
                <a:latin typeface="Avenir LT Std 35 Light" panose="020B0402020203020204" pitchFamily="34" charset="0"/>
              </a:rPr>
              <a:t>Gabrieleno</a:t>
            </a:r>
            <a:r>
              <a:rPr lang="en-US" sz="2000" dirty="0">
                <a:latin typeface="Avenir LT Std 35 Light" panose="020B0402020203020204" pitchFamily="34" charset="0"/>
              </a:rPr>
              <a:t> land</a:t>
            </a:r>
          </a:p>
          <a:p>
            <a:pPr lvl="1">
              <a:buFont typeface="Wingdings" panose="05000000000000000000" pitchFamily="2" charset="2"/>
              <a:buChar char="Ø"/>
            </a:pPr>
            <a:r>
              <a:rPr lang="en-US" sz="2000" dirty="0">
                <a:latin typeface="Avenir LT Std 35 Light" panose="020B0402020203020204" pitchFamily="34" charset="0"/>
              </a:rPr>
              <a:t>2 campuses: Downtown LA and Brentwood </a:t>
            </a:r>
          </a:p>
          <a:p>
            <a:pPr>
              <a:buFont typeface="Wingdings" panose="05000000000000000000" pitchFamily="2" charset="2"/>
              <a:buChar char="Ø"/>
            </a:pPr>
            <a:r>
              <a:rPr lang="en-US" sz="2000" dirty="0">
                <a:latin typeface="Avenir LT Std 35 Light" panose="020B0402020203020204" pitchFamily="34" charset="0"/>
              </a:rPr>
              <a:t>CSJ founded</a:t>
            </a:r>
          </a:p>
          <a:p>
            <a:pPr>
              <a:buFont typeface="Wingdings" panose="05000000000000000000" pitchFamily="2" charset="2"/>
              <a:buChar char="Ø"/>
            </a:pPr>
            <a:r>
              <a:rPr lang="en-US" sz="2000" dirty="0">
                <a:latin typeface="Avenir LT Std 35 Light" panose="020B0402020203020204" pitchFamily="34" charset="0"/>
              </a:rPr>
              <a:t>Historically a women’s college/university</a:t>
            </a:r>
          </a:p>
          <a:p>
            <a:pPr lvl="1"/>
            <a:r>
              <a:rPr lang="en-US" sz="2000" dirty="0">
                <a:latin typeface="Avenir LT Std 35 Light" panose="020B0402020203020204" pitchFamily="34" charset="0"/>
              </a:rPr>
              <a:t>90% identifying female</a:t>
            </a:r>
          </a:p>
          <a:p>
            <a:pPr>
              <a:buFont typeface="Wingdings" panose="05000000000000000000" pitchFamily="2" charset="2"/>
              <a:buChar char="Ø"/>
            </a:pPr>
            <a:r>
              <a:rPr lang="en-US" sz="2000" dirty="0">
                <a:latin typeface="Avenir LT Std 35 Light" panose="020B0402020203020204" pitchFamily="34" charset="0"/>
              </a:rPr>
              <a:t>3,028 students</a:t>
            </a:r>
          </a:p>
          <a:p>
            <a:pPr lvl="1">
              <a:buFont typeface="Wingdings" panose="05000000000000000000" pitchFamily="2" charset="2"/>
              <a:buChar char="Ø"/>
            </a:pPr>
            <a:r>
              <a:rPr lang="en-US" sz="2000" dirty="0">
                <a:latin typeface="Avenir LT Std 35 Light" panose="020B0402020203020204" pitchFamily="34" charset="0"/>
              </a:rPr>
              <a:t>58% Hispanic</a:t>
            </a:r>
          </a:p>
          <a:p>
            <a:pPr lvl="1">
              <a:buFont typeface="Wingdings" panose="05000000000000000000" pitchFamily="2" charset="2"/>
              <a:buChar char="Ø"/>
            </a:pPr>
            <a:r>
              <a:rPr lang="en-US" sz="2000" dirty="0">
                <a:latin typeface="Avenir LT Std 35 Light" panose="020B0402020203020204" pitchFamily="34" charset="0"/>
              </a:rPr>
              <a:t>14% Asian / Pacific Islander	</a:t>
            </a:r>
          </a:p>
          <a:p>
            <a:pPr lvl="1">
              <a:buFont typeface="Wingdings" panose="05000000000000000000" pitchFamily="2" charset="2"/>
              <a:buChar char="Ø"/>
            </a:pPr>
            <a:r>
              <a:rPr lang="en-US" sz="2000" dirty="0">
                <a:latin typeface="Avenir LT Std 35 Light" panose="020B0402020203020204" pitchFamily="34" charset="0"/>
              </a:rPr>
              <a:t>11% Other/Multi</a:t>
            </a:r>
          </a:p>
          <a:p>
            <a:pPr>
              <a:buFont typeface="Wingdings" panose="05000000000000000000" pitchFamily="2" charset="2"/>
              <a:buChar char="Ø"/>
            </a:pPr>
            <a:r>
              <a:rPr lang="en-US" sz="2000" dirty="0">
                <a:latin typeface="Avenir LT Std 35 Light" panose="020B0402020203020204" pitchFamily="34" charset="0"/>
              </a:rPr>
              <a:t>Student retention is 75%</a:t>
            </a:r>
          </a:p>
          <a:p>
            <a:pPr>
              <a:buFont typeface="Wingdings" panose="05000000000000000000" pitchFamily="2" charset="2"/>
              <a:buChar char="Ø"/>
            </a:pPr>
            <a:r>
              <a:rPr lang="en-US" sz="2000" dirty="0">
                <a:latin typeface="Avenir LT Std 35 Light" panose="020B0402020203020204" pitchFamily="34" charset="0"/>
              </a:rPr>
              <a:t>Pell Grant recipients for 4 year graduates = 51% (higher for 6-8 year graduates)</a:t>
            </a:r>
          </a:p>
        </p:txBody>
      </p:sp>
    </p:spTree>
    <p:extLst>
      <p:ext uri="{BB962C8B-B14F-4D97-AF65-F5344CB8AC3E}">
        <p14:creationId xmlns:p14="http://schemas.microsoft.com/office/powerpoint/2010/main" val="675607724"/>
      </p:ext>
    </p:extLst>
  </p:cSld>
  <p:clrMapOvr>
    <a:masterClrMapping/>
  </p:clrMapOvr>
  <mc:AlternateContent xmlns:mc="http://schemas.openxmlformats.org/markup-compatibility/2006" xmlns:p14="http://schemas.microsoft.com/office/powerpoint/2010/main">
    <mc:Choice Requires="p14">
      <p:transition spd="slow" p14:dur="2000" advTm="49157"/>
    </mc:Choice>
    <mc:Fallback xmlns="">
      <p:transition spd="slow" advTm="491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ACE7-506E-4EA9-9196-36898D13DF19}"/>
              </a:ext>
            </a:extLst>
          </p:cNvPr>
          <p:cNvSpPr>
            <a:spLocks noGrp="1"/>
          </p:cNvSpPr>
          <p:nvPr>
            <p:ph type="title"/>
          </p:nvPr>
        </p:nvSpPr>
        <p:spPr/>
        <p:txBody>
          <a:bodyPr/>
          <a:lstStyle/>
          <a:p>
            <a:pPr algn="ctr"/>
            <a:r>
              <a:rPr lang="en-US" dirty="0"/>
              <a:t>Affordable Learning at MSMU</a:t>
            </a:r>
          </a:p>
        </p:txBody>
      </p:sp>
      <p:sp>
        <p:nvSpPr>
          <p:cNvPr id="3" name="Content Placeholder 2">
            <a:extLst>
              <a:ext uri="{FF2B5EF4-FFF2-40B4-BE49-F238E27FC236}">
                <a16:creationId xmlns:a16="http://schemas.microsoft.com/office/drawing/2014/main" id="{F36A949D-2A58-483E-81C9-E56083407E25}"/>
              </a:ext>
            </a:extLst>
          </p:cNvPr>
          <p:cNvSpPr>
            <a:spLocks noGrp="1"/>
          </p:cNvSpPr>
          <p:nvPr>
            <p:ph idx="1"/>
          </p:nvPr>
        </p:nvSpPr>
        <p:spPr/>
        <p:txBody>
          <a:bodyPr>
            <a:normAutofit/>
          </a:bodyPr>
          <a:lstStyle/>
          <a:p>
            <a:pPr marL="0" indent="0">
              <a:buNone/>
            </a:pPr>
            <a:r>
              <a:rPr lang="en-US" dirty="0">
                <a:latin typeface="Avenir LT Std 35 Light" panose="020B0402020203020204" pitchFamily="34" charset="0"/>
              </a:rPr>
              <a:t>Goal: Increase student success by reducing textbook costs </a:t>
            </a:r>
          </a:p>
          <a:p>
            <a:pPr lvl="1">
              <a:buFont typeface="Wingdings" panose="05000000000000000000" pitchFamily="2" charset="2"/>
              <a:buChar char="Ø"/>
            </a:pPr>
            <a:r>
              <a:rPr lang="en-US" dirty="0">
                <a:latin typeface="Avenir LT Std 35 Light" panose="020B0402020203020204" pitchFamily="34" charset="0"/>
              </a:rPr>
              <a:t> Improve academic performance  </a:t>
            </a:r>
          </a:p>
          <a:p>
            <a:pPr lvl="1">
              <a:buFont typeface="Wingdings" panose="05000000000000000000" pitchFamily="2" charset="2"/>
              <a:buChar char="Ø"/>
            </a:pPr>
            <a:r>
              <a:rPr lang="en-US" dirty="0">
                <a:latin typeface="Avenir LT Std 35 Light" panose="020B0402020203020204" pitchFamily="34" charset="0"/>
              </a:rPr>
              <a:t> Reduce time-to-degree </a:t>
            </a:r>
          </a:p>
          <a:p>
            <a:pPr marL="457200" lvl="1" indent="0">
              <a:buNone/>
            </a:pPr>
            <a:endParaRPr lang="en-US" dirty="0">
              <a:latin typeface="Avenir LT Std 35 Light" panose="020B0402020203020204" pitchFamily="34" charset="0"/>
            </a:endParaRPr>
          </a:p>
          <a:p>
            <a:pPr marL="0" indent="0">
              <a:buNone/>
            </a:pPr>
            <a:r>
              <a:rPr lang="en-US" dirty="0">
                <a:latin typeface="Avenir LT Std 35 Light" panose="020B0402020203020204" pitchFamily="34" charset="0"/>
              </a:rPr>
              <a:t>Strategies: </a:t>
            </a:r>
          </a:p>
          <a:p>
            <a:pPr marL="457200" lvl="1" indent="0">
              <a:buNone/>
            </a:pPr>
            <a:r>
              <a:rPr lang="en-US" dirty="0">
                <a:latin typeface="Avenir LT Std 35 Light" panose="020B0402020203020204" pitchFamily="34" charset="0"/>
              </a:rPr>
              <a:t>1) Create incentive program for faculty to use OERs and/or library-licensed materials</a:t>
            </a:r>
          </a:p>
          <a:p>
            <a:pPr marL="457200" lvl="1" indent="0">
              <a:buNone/>
            </a:pPr>
            <a:r>
              <a:rPr lang="en-US" dirty="0">
                <a:latin typeface="Avenir LT Std 35 Light" panose="020B0402020203020204" pitchFamily="34" charset="0"/>
              </a:rPr>
              <a:t>2) Promote the libraries’ </a:t>
            </a:r>
            <a:r>
              <a:rPr lang="en-US" dirty="0" err="1">
                <a:latin typeface="Avenir LT Std 35 Light" panose="020B0402020203020204" pitchFamily="34" charset="0"/>
              </a:rPr>
              <a:t>ebook</a:t>
            </a:r>
            <a:r>
              <a:rPr lang="en-US" dirty="0">
                <a:latin typeface="Avenir LT Std 35 Light" panose="020B0402020203020204" pitchFamily="34" charset="0"/>
              </a:rPr>
              <a:t> collection</a:t>
            </a:r>
          </a:p>
          <a:p>
            <a:pPr marL="457200" lvl="1" indent="0">
              <a:buNone/>
            </a:pPr>
            <a:r>
              <a:rPr lang="en-US" dirty="0">
                <a:latin typeface="Avenir LT Std 35 Light" panose="020B0402020203020204" pitchFamily="34" charset="0"/>
              </a:rPr>
              <a:t>3) Expand print reserves </a:t>
            </a:r>
          </a:p>
          <a:p>
            <a:pPr marL="0" indent="0">
              <a:buNone/>
            </a:pPr>
            <a:endParaRPr lang="en-US" dirty="0"/>
          </a:p>
        </p:txBody>
      </p:sp>
    </p:spTree>
    <p:extLst>
      <p:ext uri="{BB962C8B-B14F-4D97-AF65-F5344CB8AC3E}">
        <p14:creationId xmlns:p14="http://schemas.microsoft.com/office/powerpoint/2010/main" val="3688627161"/>
      </p:ext>
    </p:extLst>
  </p:cSld>
  <p:clrMapOvr>
    <a:masterClrMapping/>
  </p:clrMapOvr>
  <mc:AlternateContent xmlns:mc="http://schemas.openxmlformats.org/markup-compatibility/2006" xmlns:p14="http://schemas.microsoft.com/office/powerpoint/2010/main">
    <mc:Choice Requires="p14">
      <p:transition spd="slow" p14:dur="2000" advTm="86952"/>
    </mc:Choice>
    <mc:Fallback xmlns="">
      <p:transition spd="slow" advTm="869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ACE7-506E-4EA9-9196-36898D13DF19}"/>
              </a:ext>
            </a:extLst>
          </p:cNvPr>
          <p:cNvSpPr>
            <a:spLocks noGrp="1"/>
          </p:cNvSpPr>
          <p:nvPr>
            <p:ph type="title"/>
          </p:nvPr>
        </p:nvSpPr>
        <p:spPr/>
        <p:txBody>
          <a:bodyPr/>
          <a:lstStyle/>
          <a:p>
            <a:r>
              <a:rPr lang="en-US" dirty="0"/>
              <a:t>About the Affordable Learning Materials Initiative (ALMI)</a:t>
            </a:r>
          </a:p>
        </p:txBody>
      </p:sp>
      <p:sp>
        <p:nvSpPr>
          <p:cNvPr id="3" name="Content Placeholder 2">
            <a:extLst>
              <a:ext uri="{FF2B5EF4-FFF2-40B4-BE49-F238E27FC236}">
                <a16:creationId xmlns:a16="http://schemas.microsoft.com/office/drawing/2014/main" id="{F36A949D-2A58-483E-81C9-E56083407E25}"/>
              </a:ext>
            </a:extLst>
          </p:cNvPr>
          <p:cNvSpPr>
            <a:spLocks noGrp="1"/>
          </p:cNvSpPr>
          <p:nvPr>
            <p:ph idx="1"/>
          </p:nvPr>
        </p:nvSpPr>
        <p:spPr/>
        <p:txBody>
          <a:bodyPr>
            <a:normAutofit lnSpcReduction="10000"/>
          </a:bodyPr>
          <a:lstStyle/>
          <a:p>
            <a:pPr>
              <a:buFont typeface="Wingdings" panose="05000000000000000000" pitchFamily="2" charset="2"/>
              <a:buChar char="Ø"/>
            </a:pPr>
            <a:r>
              <a:rPr lang="en-US" sz="2600" dirty="0">
                <a:latin typeface="Avenir LT Std 35 Light" panose="020B0402020203020204" pitchFamily="34" charset="0"/>
              </a:rPr>
              <a:t>Launched in Spring 2019 (January!)</a:t>
            </a:r>
          </a:p>
          <a:p>
            <a:pPr>
              <a:buFont typeface="Wingdings" panose="05000000000000000000" pitchFamily="2" charset="2"/>
              <a:buChar char="Ø"/>
            </a:pPr>
            <a:r>
              <a:rPr lang="en-US" sz="2600" dirty="0">
                <a:latin typeface="Avenir LT Std 35 Light" panose="020B0402020203020204" pitchFamily="34" charset="0"/>
              </a:rPr>
              <a:t>Collaborated with the Instructional Design team</a:t>
            </a:r>
          </a:p>
          <a:p>
            <a:pPr>
              <a:buFont typeface="Wingdings" panose="05000000000000000000" pitchFamily="2" charset="2"/>
              <a:buChar char="Ø"/>
            </a:pPr>
            <a:r>
              <a:rPr lang="en-US" sz="2600" dirty="0">
                <a:latin typeface="Avenir LT Std 35 Light" panose="020B0402020203020204" pitchFamily="34" charset="0"/>
              </a:rPr>
              <a:t>$1,000 stipend offered (used Library gift funds)</a:t>
            </a:r>
          </a:p>
          <a:p>
            <a:pPr>
              <a:buFont typeface="Wingdings" panose="05000000000000000000" pitchFamily="2" charset="2"/>
              <a:buChar char="Ø"/>
            </a:pPr>
            <a:r>
              <a:rPr lang="en-US" sz="2600" b="1" dirty="0">
                <a:latin typeface="Avenir LT Std 35 Light" panose="020B0402020203020204" pitchFamily="34" charset="0"/>
              </a:rPr>
              <a:t>Three</a:t>
            </a:r>
            <a:r>
              <a:rPr lang="en-US" sz="2600" dirty="0">
                <a:latin typeface="Avenir LT Std 35 Light" panose="020B0402020203020204" pitchFamily="34" charset="0"/>
              </a:rPr>
              <a:t> Summer Term classes</a:t>
            </a:r>
          </a:p>
          <a:p>
            <a:pPr lvl="1">
              <a:buFont typeface="Wingdings" panose="05000000000000000000" pitchFamily="2" charset="2"/>
              <a:buChar char="Ø"/>
            </a:pPr>
            <a:r>
              <a:rPr lang="en-US" sz="2600" dirty="0">
                <a:latin typeface="Avenir LT Std 35 Light" panose="020B0402020203020204" pitchFamily="34" charset="0"/>
              </a:rPr>
              <a:t>Biology 2 (Lab course)</a:t>
            </a:r>
          </a:p>
          <a:p>
            <a:pPr lvl="1">
              <a:buFont typeface="Wingdings" panose="05000000000000000000" pitchFamily="2" charset="2"/>
              <a:buChar char="Ø"/>
            </a:pPr>
            <a:r>
              <a:rPr lang="en-US" sz="2600" dirty="0">
                <a:latin typeface="Avenir LT Std 35 Light" panose="020B0402020203020204" pitchFamily="34" charset="0"/>
              </a:rPr>
              <a:t>Microeconomics &amp; Macroeconomics (One instructor!)</a:t>
            </a:r>
          </a:p>
          <a:p>
            <a:pPr>
              <a:buFont typeface="Wingdings" panose="05000000000000000000" pitchFamily="2" charset="2"/>
              <a:buChar char="Ø"/>
            </a:pPr>
            <a:r>
              <a:rPr lang="en-US" sz="2600" dirty="0">
                <a:latin typeface="Avenir LT Std 35 Light" panose="020B0402020203020204" pitchFamily="34" charset="0"/>
              </a:rPr>
              <a:t>Both instructors selected Open Textbooks from OpenStax</a:t>
            </a:r>
          </a:p>
          <a:p>
            <a:pPr>
              <a:buFont typeface="Wingdings" panose="05000000000000000000" pitchFamily="2" charset="2"/>
              <a:buChar char="Ø"/>
            </a:pPr>
            <a:r>
              <a:rPr lang="en-US" sz="2600" dirty="0">
                <a:latin typeface="Avenir LT Std 35 Light" panose="020B0402020203020204" pitchFamily="34" charset="0"/>
              </a:rPr>
              <a:t>Course materials were delivered via LMS (Canvas)</a:t>
            </a:r>
          </a:p>
          <a:p>
            <a:endParaRPr lang="en-US" dirty="0"/>
          </a:p>
        </p:txBody>
      </p:sp>
    </p:spTree>
    <p:extLst>
      <p:ext uri="{BB962C8B-B14F-4D97-AF65-F5344CB8AC3E}">
        <p14:creationId xmlns:p14="http://schemas.microsoft.com/office/powerpoint/2010/main" val="1902781750"/>
      </p:ext>
    </p:extLst>
  </p:cSld>
  <p:clrMapOvr>
    <a:masterClrMapping/>
  </p:clrMapOvr>
  <mc:AlternateContent xmlns:mc="http://schemas.openxmlformats.org/markup-compatibility/2006" xmlns:p14="http://schemas.microsoft.com/office/powerpoint/2010/main">
    <mc:Choice Requires="p14">
      <p:transition spd="slow" p14:dur="2000" advTm="161204"/>
    </mc:Choice>
    <mc:Fallback xmlns="">
      <p:transition spd="slow" advTm="1612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0053-9DC5-42DD-8AF4-5C266932CDA1}"/>
              </a:ext>
            </a:extLst>
          </p:cNvPr>
          <p:cNvSpPr>
            <a:spLocks noGrp="1"/>
          </p:cNvSpPr>
          <p:nvPr>
            <p:ph type="title"/>
          </p:nvPr>
        </p:nvSpPr>
        <p:spPr/>
        <p:txBody>
          <a:bodyPr/>
          <a:lstStyle/>
          <a:p>
            <a:r>
              <a:rPr lang="en-US" dirty="0"/>
              <a:t>Using </a:t>
            </a:r>
            <a:r>
              <a:rPr lang="en-US" dirty="0" err="1"/>
              <a:t>LibGuides</a:t>
            </a:r>
            <a:endParaRPr lang="en-US" dirty="0"/>
          </a:p>
        </p:txBody>
      </p:sp>
      <p:pic>
        <p:nvPicPr>
          <p:cNvPr id="9" name="Content Placeholder 8">
            <a:extLst>
              <a:ext uri="{FF2B5EF4-FFF2-40B4-BE49-F238E27FC236}">
                <a16:creationId xmlns:a16="http://schemas.microsoft.com/office/drawing/2014/main" id="{8D51D731-8A7F-4B0F-A944-6BBD6CD8351B}"/>
              </a:ext>
            </a:extLst>
          </p:cNvPr>
          <p:cNvPicPr>
            <a:picLocks noGrp="1" noChangeAspect="1"/>
          </p:cNvPicPr>
          <p:nvPr>
            <p:ph idx="1"/>
          </p:nvPr>
        </p:nvPicPr>
        <p:blipFill>
          <a:blip r:embed="rId3"/>
          <a:stretch>
            <a:fillRect/>
          </a:stretch>
        </p:blipFill>
        <p:spPr>
          <a:xfrm>
            <a:off x="628650" y="1547141"/>
            <a:ext cx="7767686" cy="4580943"/>
          </a:xfrm>
          <a:prstGeom prst="rect">
            <a:avLst/>
          </a:prstGeom>
        </p:spPr>
      </p:pic>
    </p:spTree>
    <p:extLst>
      <p:ext uri="{BB962C8B-B14F-4D97-AF65-F5344CB8AC3E}">
        <p14:creationId xmlns:p14="http://schemas.microsoft.com/office/powerpoint/2010/main" val="819093060"/>
      </p:ext>
    </p:extLst>
  </p:cSld>
  <p:clrMapOvr>
    <a:masterClrMapping/>
  </p:clrMapOvr>
  <mc:AlternateContent xmlns:mc="http://schemas.openxmlformats.org/markup-compatibility/2006" xmlns:p14="http://schemas.microsoft.com/office/powerpoint/2010/main">
    <mc:Choice Requires="p14">
      <p:transition spd="slow" p14:dur="2000" advTm="51906"/>
    </mc:Choice>
    <mc:Fallback xmlns="">
      <p:transition spd="slow" advTm="5190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81EC-39AD-45B7-BCAC-AE19C1CB9A9D}"/>
              </a:ext>
            </a:extLst>
          </p:cNvPr>
          <p:cNvSpPr>
            <a:spLocks noGrp="1"/>
          </p:cNvSpPr>
          <p:nvPr>
            <p:ph type="title"/>
          </p:nvPr>
        </p:nvSpPr>
        <p:spPr/>
        <p:txBody>
          <a:bodyPr/>
          <a:lstStyle/>
          <a:p>
            <a:r>
              <a:rPr lang="en-US" dirty="0"/>
              <a:t>COVID-19: Moving Forward (Spring 2020)</a:t>
            </a:r>
          </a:p>
        </p:txBody>
      </p:sp>
      <p:sp>
        <p:nvSpPr>
          <p:cNvPr id="3" name="Content Placeholder 2">
            <a:extLst>
              <a:ext uri="{FF2B5EF4-FFF2-40B4-BE49-F238E27FC236}">
                <a16:creationId xmlns:a16="http://schemas.microsoft.com/office/drawing/2014/main" id="{3DD6CFA6-1D56-4A06-8151-E65769DD270E}"/>
              </a:ext>
            </a:extLst>
          </p:cNvPr>
          <p:cNvSpPr>
            <a:spLocks noGrp="1"/>
          </p:cNvSpPr>
          <p:nvPr>
            <p:ph idx="1"/>
          </p:nvPr>
        </p:nvSpPr>
        <p:spPr>
          <a:xfrm>
            <a:off x="628649" y="1825624"/>
            <a:ext cx="8050129" cy="4667249"/>
          </a:xfrm>
        </p:spPr>
        <p:txBody>
          <a:bodyPr>
            <a:normAutofit fontScale="92500" lnSpcReduction="20000"/>
          </a:bodyPr>
          <a:lstStyle/>
          <a:p>
            <a:pPr>
              <a:buFont typeface="Wingdings" panose="05000000000000000000" pitchFamily="2" charset="2"/>
              <a:buChar char="Ø"/>
            </a:pPr>
            <a:r>
              <a:rPr lang="en-US" dirty="0">
                <a:latin typeface="Avenir LT Std 35 Light" panose="020B0402020203020204" pitchFamily="34" charset="0"/>
              </a:rPr>
              <a:t>Launched Adopt-an-</a:t>
            </a:r>
            <a:r>
              <a:rPr lang="en-US" dirty="0" err="1">
                <a:latin typeface="Avenir LT Std 35 Light" panose="020B0402020203020204" pitchFamily="34" charset="0"/>
              </a:rPr>
              <a:t>Ebook</a:t>
            </a:r>
            <a:r>
              <a:rPr lang="en-US" dirty="0">
                <a:latin typeface="Avenir LT Std 35 Light" panose="020B0402020203020204" pitchFamily="34" charset="0"/>
              </a:rPr>
              <a:t> Program</a:t>
            </a:r>
          </a:p>
          <a:p>
            <a:pPr>
              <a:buFont typeface="Wingdings" panose="05000000000000000000" pitchFamily="2" charset="2"/>
              <a:buChar char="Ø"/>
            </a:pPr>
            <a:endParaRPr lang="en-US" dirty="0">
              <a:latin typeface="Avenir LT Std 35 Light" panose="020B0402020203020204" pitchFamily="34" charset="0"/>
            </a:endParaRPr>
          </a:p>
          <a:p>
            <a:pPr>
              <a:buFont typeface="Wingdings" panose="05000000000000000000" pitchFamily="2" charset="2"/>
              <a:buChar char="Ø"/>
            </a:pPr>
            <a:endParaRPr lang="en-US" dirty="0">
              <a:latin typeface="Avenir LT Std 35 Light" panose="020B0402020203020204" pitchFamily="34" charset="0"/>
            </a:endParaRPr>
          </a:p>
          <a:p>
            <a:pPr>
              <a:buFont typeface="Wingdings" panose="05000000000000000000" pitchFamily="2" charset="2"/>
              <a:buChar char="Ø"/>
            </a:pPr>
            <a:endParaRPr lang="en-US" dirty="0">
              <a:latin typeface="Avenir LT Std 35 Light" panose="020B0402020203020204" pitchFamily="34" charset="0"/>
            </a:endParaRPr>
          </a:p>
          <a:p>
            <a:pPr>
              <a:buFont typeface="Wingdings" panose="05000000000000000000" pitchFamily="2" charset="2"/>
              <a:buChar char="Ø"/>
            </a:pPr>
            <a:endParaRPr lang="en-US" dirty="0">
              <a:latin typeface="Avenir LT Std 35 Light" panose="020B0402020203020204" pitchFamily="34" charset="0"/>
            </a:endParaRPr>
          </a:p>
          <a:p>
            <a:pPr>
              <a:buFont typeface="Wingdings" panose="05000000000000000000" pitchFamily="2" charset="2"/>
              <a:buChar char="Ø"/>
            </a:pPr>
            <a:endParaRPr lang="en-US" dirty="0">
              <a:latin typeface="Avenir LT Std 35 Light" panose="020B0402020203020204" pitchFamily="34" charset="0"/>
            </a:endParaRPr>
          </a:p>
          <a:p>
            <a:pPr>
              <a:buFont typeface="Wingdings" panose="05000000000000000000" pitchFamily="2" charset="2"/>
              <a:buChar char="Ø"/>
            </a:pPr>
            <a:endParaRPr lang="en-US" dirty="0"/>
          </a:p>
          <a:p>
            <a:pPr>
              <a:buFont typeface="Wingdings" panose="05000000000000000000" pitchFamily="2" charset="2"/>
              <a:buChar char="Ø"/>
            </a:pPr>
            <a:r>
              <a:rPr lang="en-US" dirty="0"/>
              <a:t>Course Reserves</a:t>
            </a:r>
          </a:p>
          <a:p>
            <a:pPr lvl="1">
              <a:buFont typeface="Wingdings" panose="05000000000000000000" pitchFamily="2" charset="2"/>
              <a:buChar char="Ø"/>
            </a:pPr>
            <a:r>
              <a:rPr lang="en-US" dirty="0">
                <a:latin typeface="Avenir LT Std 35 Light" panose="020B0402020203020204" pitchFamily="34" charset="0"/>
              </a:rPr>
              <a:t>Licensed electronic books &amp; Films by request (from Faculty as well as students)</a:t>
            </a:r>
          </a:p>
          <a:p>
            <a:pPr lvl="1">
              <a:buFont typeface="Wingdings" panose="05000000000000000000" pitchFamily="2" charset="2"/>
              <a:buChar char="Ø"/>
            </a:pPr>
            <a:r>
              <a:rPr lang="en-US" dirty="0">
                <a:latin typeface="Avenir LT Std 35 Light" panose="020B0402020203020204" pitchFamily="34" charset="0"/>
              </a:rPr>
              <a:t>Course Reserves and Adopted </a:t>
            </a:r>
            <a:r>
              <a:rPr lang="en-US" dirty="0" err="1">
                <a:latin typeface="Avenir LT Std 35 Light" panose="020B0402020203020204" pitchFamily="34" charset="0"/>
              </a:rPr>
              <a:t>ebooks</a:t>
            </a:r>
            <a:r>
              <a:rPr lang="en-US" dirty="0">
                <a:latin typeface="Avenir LT Std 35 Light" panose="020B0402020203020204" pitchFamily="34" charset="0"/>
              </a:rPr>
              <a:t> </a:t>
            </a:r>
            <a:r>
              <a:rPr lang="en-US" dirty="0" err="1">
                <a:latin typeface="Avenir LT Std 35 Light" panose="020B0402020203020204" pitchFamily="34" charset="0"/>
              </a:rPr>
              <a:t>contributedto</a:t>
            </a:r>
            <a:r>
              <a:rPr lang="en-US" dirty="0">
                <a:latin typeface="Avenir LT Std 35 Light" panose="020B0402020203020204" pitchFamily="34" charset="0"/>
              </a:rPr>
              <a:t> a 39% rise in usage!</a:t>
            </a:r>
          </a:p>
          <a:p>
            <a:endParaRPr lang="en-US" dirty="0"/>
          </a:p>
        </p:txBody>
      </p:sp>
      <p:pic>
        <p:nvPicPr>
          <p:cNvPr id="4" name="Picture 3">
            <a:extLst>
              <a:ext uri="{FF2B5EF4-FFF2-40B4-BE49-F238E27FC236}">
                <a16:creationId xmlns:a16="http://schemas.microsoft.com/office/drawing/2014/main" id="{CC493C0A-9F7D-4FFF-9DFD-1A104838132B}"/>
              </a:ext>
            </a:extLst>
          </p:cNvPr>
          <p:cNvPicPr>
            <a:picLocks noChangeAspect="1"/>
          </p:cNvPicPr>
          <p:nvPr/>
        </p:nvPicPr>
        <p:blipFill rotWithShape="1">
          <a:blip r:embed="rId3"/>
          <a:srcRect l="2302" t="49603" r="4835"/>
          <a:stretch/>
        </p:blipFill>
        <p:spPr>
          <a:xfrm>
            <a:off x="999067" y="2199848"/>
            <a:ext cx="7679711" cy="2215157"/>
          </a:xfrm>
          <a:prstGeom prst="rect">
            <a:avLst/>
          </a:prstGeom>
        </p:spPr>
      </p:pic>
    </p:spTree>
    <p:extLst>
      <p:ext uri="{BB962C8B-B14F-4D97-AF65-F5344CB8AC3E}">
        <p14:creationId xmlns:p14="http://schemas.microsoft.com/office/powerpoint/2010/main" val="306202350"/>
      </p:ext>
    </p:extLst>
  </p:cSld>
  <p:clrMapOvr>
    <a:masterClrMapping/>
  </p:clrMapOvr>
  <mc:AlternateContent xmlns:mc="http://schemas.openxmlformats.org/markup-compatibility/2006" xmlns:p14="http://schemas.microsoft.com/office/powerpoint/2010/main">
    <mc:Choice Requires="p14">
      <p:transition spd="slow" p14:dur="2000" advTm="89509"/>
    </mc:Choice>
    <mc:Fallback xmlns="">
      <p:transition spd="slow" advTm="895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9ABD-E4A2-47E5-A818-29B8B7546BD0}"/>
              </a:ext>
            </a:extLst>
          </p:cNvPr>
          <p:cNvSpPr>
            <a:spLocks noGrp="1"/>
          </p:cNvSpPr>
          <p:nvPr>
            <p:ph type="title"/>
          </p:nvPr>
        </p:nvSpPr>
        <p:spPr/>
        <p:txBody>
          <a:bodyPr/>
          <a:lstStyle/>
          <a:p>
            <a:r>
              <a:rPr lang="en-US" dirty="0"/>
              <a:t>Affordable Learning by the Numbers</a:t>
            </a:r>
          </a:p>
        </p:txBody>
      </p:sp>
      <p:pic>
        <p:nvPicPr>
          <p:cNvPr id="8" name="Content Placeholder 7">
            <a:extLst>
              <a:ext uri="{FF2B5EF4-FFF2-40B4-BE49-F238E27FC236}">
                <a16:creationId xmlns:a16="http://schemas.microsoft.com/office/drawing/2014/main" id="{CB9B0AE7-F760-4719-8498-E8D2AF3535D7}"/>
              </a:ext>
            </a:extLst>
          </p:cNvPr>
          <p:cNvPicPr>
            <a:picLocks noGrp="1" noChangeAspect="1"/>
          </p:cNvPicPr>
          <p:nvPr>
            <p:ph idx="1"/>
          </p:nvPr>
        </p:nvPicPr>
        <p:blipFill>
          <a:blip r:embed="rId3"/>
          <a:stretch>
            <a:fillRect/>
          </a:stretch>
        </p:blipFill>
        <p:spPr>
          <a:xfrm>
            <a:off x="2646947" y="1594977"/>
            <a:ext cx="3665588" cy="4581986"/>
          </a:xfrm>
        </p:spPr>
      </p:pic>
    </p:spTree>
    <p:extLst>
      <p:ext uri="{BB962C8B-B14F-4D97-AF65-F5344CB8AC3E}">
        <p14:creationId xmlns:p14="http://schemas.microsoft.com/office/powerpoint/2010/main" val="548875664"/>
      </p:ext>
    </p:extLst>
  </p:cSld>
  <p:clrMapOvr>
    <a:masterClrMapping/>
  </p:clrMapOvr>
  <mc:AlternateContent xmlns:mc="http://schemas.openxmlformats.org/markup-compatibility/2006" xmlns:p14="http://schemas.microsoft.com/office/powerpoint/2010/main">
    <mc:Choice Requires="p14">
      <p:transition spd="slow" p14:dur="2000" advTm="167565"/>
    </mc:Choice>
    <mc:Fallback xmlns="">
      <p:transition spd="slow" advTm="1675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7FA1-89F2-4D2F-AA57-39557647673D}"/>
              </a:ext>
            </a:extLst>
          </p:cNvPr>
          <p:cNvSpPr>
            <a:spLocks noGrp="1"/>
          </p:cNvSpPr>
          <p:nvPr>
            <p:ph type="title"/>
          </p:nvPr>
        </p:nvSpPr>
        <p:spPr/>
        <p:txBody>
          <a:bodyPr/>
          <a:lstStyle/>
          <a:p>
            <a:r>
              <a:rPr lang="en-US" dirty="0"/>
              <a:t>Links &amp; Thanks</a:t>
            </a:r>
          </a:p>
        </p:txBody>
      </p:sp>
      <p:sp>
        <p:nvSpPr>
          <p:cNvPr id="3" name="Content Placeholder 2">
            <a:extLst>
              <a:ext uri="{FF2B5EF4-FFF2-40B4-BE49-F238E27FC236}">
                <a16:creationId xmlns:a16="http://schemas.microsoft.com/office/drawing/2014/main" id="{7E0D7BF0-B84B-4B99-A4B3-276CAFBD233B}"/>
              </a:ext>
            </a:extLst>
          </p:cNvPr>
          <p:cNvSpPr>
            <a:spLocks noGrp="1"/>
          </p:cNvSpPr>
          <p:nvPr>
            <p:ph idx="1"/>
          </p:nvPr>
        </p:nvSpPr>
        <p:spPr/>
        <p:txBody>
          <a:bodyPr>
            <a:normAutofit fontScale="77500" lnSpcReduction="20000"/>
          </a:bodyPr>
          <a:lstStyle/>
          <a:p>
            <a:pPr marL="0" indent="0">
              <a:buNone/>
            </a:pPr>
            <a:r>
              <a:rPr lang="en-US" dirty="0">
                <a:latin typeface="Avenir LT Std 35 Light" panose="020B0402020203020204" pitchFamily="34" charset="0"/>
              </a:rPr>
              <a:t>ALMI Guide: </a:t>
            </a:r>
            <a:r>
              <a:rPr lang="en-US" dirty="0">
                <a:latin typeface="Avenir LT Std 35 Light" panose="020B0402020203020204" pitchFamily="34" charset="0"/>
                <a:hlinkClick r:id="rId3"/>
              </a:rPr>
              <a:t>https://msmu.libguides.com/affordable</a:t>
            </a:r>
            <a:r>
              <a:rPr lang="en-US" dirty="0">
                <a:latin typeface="Avenir LT Std 35 Light" panose="020B0402020203020204" pitchFamily="34" charset="0"/>
              </a:rPr>
              <a:t> (public)</a:t>
            </a:r>
          </a:p>
          <a:p>
            <a:pPr marL="0" indent="0">
              <a:buNone/>
            </a:pPr>
            <a:r>
              <a:rPr lang="en-US" dirty="0">
                <a:latin typeface="Avenir LT Std 35 Light" panose="020B0402020203020204" pitchFamily="34" charset="0"/>
              </a:rPr>
              <a:t>Course Guide (NUR184T): </a:t>
            </a:r>
            <a:r>
              <a:rPr lang="en-US" dirty="0">
                <a:latin typeface="Avenir LT Std 35 Light" panose="020B0402020203020204" pitchFamily="34" charset="0"/>
                <a:hlinkClick r:id="rId4"/>
              </a:rPr>
              <a:t>https://msmu.libguides.com/c.php?g=1154893</a:t>
            </a:r>
            <a:r>
              <a:rPr lang="en-US" dirty="0">
                <a:latin typeface="Avenir LT Std 35 Light" panose="020B0402020203020204" pitchFamily="34" charset="0"/>
              </a:rPr>
              <a:t> (public)</a:t>
            </a:r>
          </a:p>
          <a:p>
            <a:pPr marL="0" indent="0">
              <a:buNone/>
            </a:pPr>
            <a:r>
              <a:rPr lang="en-US" dirty="0">
                <a:latin typeface="Avenir LT Std 35 Light" panose="020B0402020203020204" pitchFamily="34" charset="0"/>
              </a:rPr>
              <a:t>Course Guide (ENG145): </a:t>
            </a:r>
            <a:r>
              <a:rPr lang="en-US" dirty="0">
                <a:latin typeface="Avenir LT Std 35 Light" panose="020B0402020203020204" pitchFamily="34" charset="0"/>
                <a:hlinkClick r:id="rId5"/>
              </a:rPr>
              <a:t>https://msmu.libguides.com/eng145</a:t>
            </a:r>
            <a:r>
              <a:rPr lang="en-US" dirty="0">
                <a:latin typeface="Avenir LT Std 35 Light" panose="020B0402020203020204" pitchFamily="34" charset="0"/>
              </a:rPr>
              <a:t> (public)</a:t>
            </a:r>
          </a:p>
          <a:p>
            <a:pPr marL="0" indent="0">
              <a:buNone/>
            </a:pPr>
            <a:r>
              <a:rPr lang="en-US" dirty="0">
                <a:latin typeface="Avenir LT Std 35 Light" panose="020B0402020203020204" pitchFamily="34" charset="0"/>
              </a:rPr>
              <a:t>Course Guide (ENG195): </a:t>
            </a:r>
            <a:r>
              <a:rPr lang="en-US" dirty="0">
                <a:latin typeface="Avenir LT Std 35 Light" panose="020B0402020203020204" pitchFamily="34" charset="0"/>
                <a:hlinkClick r:id="rId6"/>
              </a:rPr>
              <a:t>https://msmu.libguides.com/english/austen-bronte</a:t>
            </a:r>
            <a:r>
              <a:rPr lang="en-US" dirty="0">
                <a:latin typeface="Avenir LT Std 35 Light" panose="020B0402020203020204" pitchFamily="34" charset="0"/>
              </a:rPr>
              <a:t> (public)</a:t>
            </a:r>
          </a:p>
          <a:p>
            <a:pPr marL="0" indent="0">
              <a:buNone/>
            </a:pPr>
            <a:r>
              <a:rPr lang="en-US" dirty="0">
                <a:latin typeface="Avenir LT Std 35 Light" panose="020B0402020203020204" pitchFamily="34" charset="0"/>
              </a:rPr>
              <a:t>BIO2 Supplementary material: </a:t>
            </a:r>
            <a:r>
              <a:rPr lang="en-US" dirty="0">
                <a:latin typeface="Avenir LT Std 35 Light" panose="020B0402020203020204" pitchFamily="34" charset="0"/>
                <a:hlinkClick r:id="rId7"/>
              </a:rPr>
              <a:t>https://msmu.libguides.com/c.php?g=932118&amp;p=6718433</a:t>
            </a:r>
            <a:r>
              <a:rPr lang="en-US" dirty="0">
                <a:latin typeface="Avenir LT Std 35 Light" panose="020B0402020203020204" pitchFamily="34" charset="0"/>
              </a:rPr>
              <a:t> (private)</a:t>
            </a:r>
          </a:p>
          <a:p>
            <a:pPr marL="0" indent="0">
              <a:buNone/>
            </a:pPr>
            <a:endParaRPr lang="en-US" dirty="0">
              <a:latin typeface="Avenir LT Std 35 Light" panose="020B0402020203020204" pitchFamily="34" charset="0"/>
            </a:endParaRPr>
          </a:p>
          <a:p>
            <a:pPr marL="0" indent="0" algn="ctr">
              <a:buNone/>
            </a:pPr>
            <a:r>
              <a:rPr lang="en-US" i="1" dirty="0">
                <a:latin typeface="Avenir LT Std 35 Light" panose="020B0402020203020204" pitchFamily="34" charset="0"/>
              </a:rPr>
              <a:t>Samantha Silver, Electronic Resources Librarian, </a:t>
            </a:r>
            <a:r>
              <a:rPr lang="en-US" i="1" dirty="0">
                <a:latin typeface="Avenir LT Std 35 Light" panose="020B0402020203020204" pitchFamily="34" charset="0"/>
                <a:hlinkClick r:id="rId8"/>
              </a:rPr>
              <a:t>ssilver@msmu.edu</a:t>
            </a:r>
            <a:endParaRPr lang="en-US" i="1" dirty="0">
              <a:latin typeface="Avenir LT Std 35 Light" panose="020B0402020203020204" pitchFamily="34" charset="0"/>
            </a:endParaRPr>
          </a:p>
          <a:p>
            <a:endParaRPr lang="en-US" dirty="0"/>
          </a:p>
        </p:txBody>
      </p:sp>
    </p:spTree>
    <p:extLst>
      <p:ext uri="{BB962C8B-B14F-4D97-AF65-F5344CB8AC3E}">
        <p14:creationId xmlns:p14="http://schemas.microsoft.com/office/powerpoint/2010/main" val="99693211"/>
      </p:ext>
    </p:extLst>
  </p:cSld>
  <p:clrMapOvr>
    <a:masterClrMapping/>
  </p:clrMapOvr>
  <mc:AlternateContent xmlns:mc="http://schemas.openxmlformats.org/markup-compatibility/2006" xmlns:p14="http://schemas.microsoft.com/office/powerpoint/2010/main">
    <mc:Choice Requires="p14">
      <p:transition spd="slow" p14:dur="2000" advTm="30604"/>
    </mc:Choice>
    <mc:Fallback xmlns="">
      <p:transition spd="slow" advTm="30604"/>
    </mc:Fallback>
  </mc:AlternateContent>
</p:sld>
</file>

<file path=ppt/theme/theme1.xml><?xml version="1.0" encoding="utf-8"?>
<a:theme xmlns:a="http://schemas.openxmlformats.org/drawingml/2006/main" name="Office Theme">
  <a:themeElements>
    <a:clrScheme name="MSMU Purpl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0D79F9BD384C4DB42AB40F1FE08563" ma:contentTypeVersion="14" ma:contentTypeDescription="Create a new document." ma:contentTypeScope="" ma:versionID="37bb8581cd57a028ae813db90839c763">
  <xsd:schema xmlns:xsd="http://www.w3.org/2001/XMLSchema" xmlns:xs="http://www.w3.org/2001/XMLSchema" xmlns:p="http://schemas.microsoft.com/office/2006/metadata/properties" xmlns:ns3="bc19017a-af3b-4957-8f2d-f3f25f4f3e8e" xmlns:ns4="1bc4f590-1d4e-4f64-b390-20c7fa3f4820" targetNamespace="http://schemas.microsoft.com/office/2006/metadata/properties" ma:root="true" ma:fieldsID="a9e78fff0acfb6b46650e31e4f5d9427" ns3:_="" ns4:_="">
    <xsd:import namespace="bc19017a-af3b-4957-8f2d-f3f25f4f3e8e"/>
    <xsd:import namespace="1bc4f590-1d4e-4f64-b390-20c7fa3f48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9017a-af3b-4957-8f2d-f3f25f4f3e8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4f590-1d4e-4f64-b390-20c7fa3f482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45C999-E85A-4CAF-8BFB-3906C69F3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19017a-af3b-4957-8f2d-f3f25f4f3e8e"/>
    <ds:schemaRef ds:uri="1bc4f590-1d4e-4f64-b390-20c7fa3f48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8DCD77-8956-41DA-AA53-EB96B45C97EF}">
  <ds:schemaRefs>
    <ds:schemaRef ds:uri="http://schemas.microsoft.com/sharepoint/v3/contenttype/forms"/>
  </ds:schemaRefs>
</ds:datastoreItem>
</file>

<file path=customXml/itemProps3.xml><?xml version="1.0" encoding="utf-8"?>
<ds:datastoreItem xmlns:ds="http://schemas.openxmlformats.org/officeDocument/2006/customXml" ds:itemID="{912FB8F2-DE40-451E-8709-729E566C9B21}">
  <ds:schemaRefs>
    <ds:schemaRef ds:uri="http://schemas.microsoft.com/office/2006/metadata/properties"/>
    <ds:schemaRef ds:uri="bc19017a-af3b-4957-8f2d-f3f25f4f3e8e"/>
    <ds:schemaRef ds:uri="http://purl.org/dc/dcmitype/"/>
    <ds:schemaRef ds:uri="http://purl.org/dc/terms/"/>
    <ds:schemaRef ds:uri="1bc4f590-1d4e-4f64-b390-20c7fa3f4820"/>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399</TotalTime>
  <Words>1822</Words>
  <Application>Microsoft Office PowerPoint</Application>
  <PresentationFormat>On-screen Show (4:3)</PresentationFormat>
  <Paragraphs>113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Avenir LT Std 35 Light</vt:lpstr>
      <vt:lpstr>Avenir LT Std 45 Book</vt:lpstr>
      <vt:lpstr>Avenir LT Std 65 Medium</vt:lpstr>
      <vt:lpstr>Avenir LT Std 95 Black</vt:lpstr>
      <vt:lpstr>Calibri</vt:lpstr>
      <vt:lpstr>Wingdings</vt:lpstr>
      <vt:lpstr>Office Theme</vt:lpstr>
      <vt:lpstr>PowerPoint Presentation</vt:lpstr>
      <vt:lpstr>About Mount Saint Mary’s University</vt:lpstr>
      <vt:lpstr>Affordable Learning at MSMU</vt:lpstr>
      <vt:lpstr>About the Affordable Learning Materials Initiative (ALMI)</vt:lpstr>
      <vt:lpstr>Using LibGuides</vt:lpstr>
      <vt:lpstr>COVID-19: Moving Forward (Spring 2020)</vt:lpstr>
      <vt:lpstr>Affordable Learning by the Numbers</vt:lpstr>
      <vt:lpstr>Links &amp;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 Orense</dc:creator>
  <cp:lastModifiedBy>Ann Landis</cp:lastModifiedBy>
  <cp:revision>38</cp:revision>
  <cp:lastPrinted>2021-10-15T17:02:47Z</cp:lastPrinted>
  <dcterms:created xsi:type="dcterms:W3CDTF">2017-07-24T18:05:14Z</dcterms:created>
  <dcterms:modified xsi:type="dcterms:W3CDTF">2021-10-29T13:57:03Z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0x0101000D0D79F9BD384C4DB42AB40F1FE08563</vt:lpwstr>
  </property>
</Properties>
</file>